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09" r:id="rId6"/>
    <p:sldMasterId id="2147483733" r:id="rId7"/>
    <p:sldMasterId id="2147483745" r:id="rId8"/>
    <p:sldMasterId id="2147483757" r:id="rId9"/>
    <p:sldMasterId id="2147483769" r:id="rId10"/>
  </p:sldMasterIdLst>
  <p:notesMasterIdLst>
    <p:notesMasterId r:id="rId47"/>
  </p:notesMasterIdLst>
  <p:sldIdLst>
    <p:sldId id="256" r:id="rId11"/>
    <p:sldId id="257" r:id="rId12"/>
    <p:sldId id="307" r:id="rId13"/>
    <p:sldId id="258" r:id="rId14"/>
    <p:sldId id="259" r:id="rId15"/>
    <p:sldId id="261" r:id="rId16"/>
    <p:sldId id="262" r:id="rId17"/>
    <p:sldId id="263" r:id="rId18"/>
    <p:sldId id="264" r:id="rId19"/>
    <p:sldId id="265" r:id="rId20"/>
    <p:sldId id="303" r:id="rId21"/>
    <p:sldId id="272" r:id="rId22"/>
    <p:sldId id="273" r:id="rId23"/>
    <p:sldId id="274" r:id="rId24"/>
    <p:sldId id="300" r:id="rId25"/>
    <p:sldId id="281" r:id="rId26"/>
    <p:sldId id="301" r:id="rId27"/>
    <p:sldId id="296" r:id="rId28"/>
    <p:sldId id="302" r:id="rId29"/>
    <p:sldId id="305" r:id="rId30"/>
    <p:sldId id="288" r:id="rId31"/>
    <p:sldId id="289" r:id="rId32"/>
    <p:sldId id="290" r:id="rId33"/>
    <p:sldId id="291" r:id="rId34"/>
    <p:sldId id="306" r:id="rId35"/>
    <p:sldId id="275" r:id="rId36"/>
    <p:sldId id="292" r:id="rId37"/>
    <p:sldId id="266" r:id="rId38"/>
    <p:sldId id="267" r:id="rId39"/>
    <p:sldId id="282" r:id="rId40"/>
    <p:sldId id="283" r:id="rId41"/>
    <p:sldId id="284" r:id="rId42"/>
    <p:sldId id="308" r:id="rId43"/>
    <p:sldId id="285" r:id="rId44"/>
    <p:sldId id="286" r:id="rId45"/>
    <p:sldId id="287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AAE3C-AE82-4098-AC98-DCEBDAC203A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5057F-72EC-484A-8A61-B0A1123509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4839C6-96CB-4A87-9095-B6967DD512AA}" type="slidenum">
              <a:rPr lang="es-ES_tradnl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ES_tradnl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/>
            <a:fld id="{2DB5FDA3-681D-4074-A1CC-516A66D3B993}" type="slidenum">
              <a:rPr lang="es-ES_tradnl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22</a:t>
            </a:fld>
            <a:endParaRPr lang="es-ES_tradnl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9588" y="422275"/>
            <a:ext cx="5829300" cy="43719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75" y="4986338"/>
            <a:ext cx="6308725" cy="3721100"/>
          </a:xfrm>
          <a:noFill/>
          <a:ln/>
        </p:spPr>
        <p:txBody>
          <a:bodyPr/>
          <a:lstStyle/>
          <a:p>
            <a:pPr eaLnBrk="1" hangingPunct="1"/>
            <a:r>
              <a:rPr lang="es-ES_tradnl" smtClean="0"/>
              <a:t>TRIPTOFANO VIENE DE LA DIETA</a:t>
            </a:r>
          </a:p>
          <a:p>
            <a:pPr eaLnBrk="1" hangingPunct="1"/>
            <a:r>
              <a:rPr lang="es-ES_tradnl" smtClean="0"/>
              <a:t>EL DEFICIT DE ACIDO NICOTINICO PRODUCE PELAGRA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/>
            <a:fld id="{67A60078-4065-4DA5-9D72-5A1DE8D9E847}" type="slidenum">
              <a:rPr lang="es-ES_tradnl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23</a:t>
            </a:fld>
            <a:endParaRPr lang="es-ES_tradnl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420688"/>
            <a:ext cx="5830888" cy="4373562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4984750"/>
            <a:ext cx="6310312" cy="3722688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78BDF-5CCB-48D5-8BA2-5290DB74F221}" type="slidenum">
              <a:rPr lang="es-ES_tradnl"/>
              <a:pPr/>
              <a:t>24</a:t>
            </a:fld>
            <a:endParaRPr lang="es-ES_tradnl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420688"/>
            <a:ext cx="5830888" cy="437356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4984750"/>
            <a:ext cx="6310312" cy="3722688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DB2CA-1878-4B8A-A447-10DEE563AEE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FE2C071-56E5-46EE-8ACA-D933D391F16A}" type="slidenum">
              <a:rPr lang="es-ES_tradnl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ED385A8-5827-40F2-B3C7-1200991D40FB}" type="slidenum">
              <a:rPr lang="es-ES_tradnl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9A3B56A-B036-4800-836F-C6A1A7B79923}" type="slidenum">
              <a:rPr lang="es-ES_tradnl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D301FE8-21ED-4E29-AA8E-AED37EB8DA9A}" type="slidenum">
              <a:rPr lang="es-ES_tradnl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DA5E160-598E-46C3-92A6-44F8E68E8808}" type="slidenum">
              <a:rPr lang="es-ES_tradnl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DADB42C-2B15-4DDF-BB39-3CF0C20646E6}" type="slidenum">
              <a:rPr lang="es-ES_tradnl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585FF-7F54-42A4-A7BF-4D96AA47A3AB}" type="slidenum">
              <a:rPr lang="es-ES_tradnl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F80096C-2399-40C6-8E3B-759F278ADFB9}" type="slidenum">
              <a:rPr lang="es-ES_tradnl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63C3396-A013-4E14-A8C6-D102D74E4C82}" type="slidenum">
              <a:rPr lang="es-ES_tradnl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C57AC7E-40D6-46F3-B57C-F7A8832E05EB}" type="slidenum">
              <a:rPr lang="es-ES_tradnl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4C6367-E75A-4BA6-BED7-0974EC1A64FF}" type="slidenum">
              <a:rPr lang="es-ES_tradnl" sz="1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22DAEB6-FC61-46B1-8F7C-196194D1A20F}" type="slidenum">
              <a:rPr lang="es-ES_tradnl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5CB5F6C-D455-4225-BF21-F0E295448344}" type="slidenum">
              <a:rPr lang="es-ES_tradnl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3B374C4-22D1-4C59-84E3-1C3269A2211B}" type="slidenum">
              <a:rPr lang="es-ES_tradnl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2298700"/>
            <a:ext cx="3581400" cy="379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98700"/>
            <a:ext cx="3581400" cy="379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D12D5E8-8371-4C55-A542-C5BCF75F7E48}" type="slidenum">
              <a:rPr lang="es-ES_tradnl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E6F62CA-2DB5-4C30-8A7B-639DEAE1015B}" type="slidenum">
              <a:rPr lang="es-ES_tradnl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6367E87-3EDD-40DC-B503-686B333FD173}" type="slidenum">
              <a:rPr lang="es-ES_tradnl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E8B5CB9-6CD6-4E3A-B18F-4758FBE1A2B6}" type="slidenum">
              <a:rPr lang="es-ES_tradnl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4E42F70-B0A7-4DA1-9754-81139550CC47}" type="slidenum">
              <a:rPr lang="es-ES_tradnl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E3A1453-1C71-472F-853C-A0021DC7709E}" type="slidenum">
              <a:rPr lang="es-ES_tradnl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72C8FF6-C3D5-4C25-9923-603AC37DD384}" type="slidenum">
              <a:rPr lang="es-ES_tradnl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00800" y="609600"/>
            <a:ext cx="18288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53340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FFD7D50-6158-4369-B221-856CA984969C}" type="slidenum">
              <a:rPr lang="es-ES_tradnl" sz="1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sz="1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ag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white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650288" y="6486525"/>
            <a:ext cx="649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kern="1200">
                <a:solidFill>
                  <a:srgbClr val="081759"/>
                </a:solidFill>
                <a:latin typeface="Arial"/>
                <a:ea typeface="+mn-ea"/>
                <a:cs typeface="+mn-cs"/>
              </a:rPr>
              <a:t>‹N.º›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1130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27525"/>
            <a:ext cx="6400800" cy="13112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00113" y="1279525"/>
            <a:ext cx="3975100" cy="436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7613" y="1279525"/>
            <a:ext cx="3975100" cy="436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77063" y="114300"/>
            <a:ext cx="2025650" cy="55340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00113" y="114300"/>
            <a:ext cx="5924550" cy="55340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54100" y="114300"/>
            <a:ext cx="7920038" cy="8382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900113" y="1279525"/>
            <a:ext cx="8102600" cy="4368800"/>
          </a:xfrm>
        </p:spPr>
        <p:txBody>
          <a:bodyPr/>
          <a:lstStyle/>
          <a:p>
            <a:pPr lvl="0"/>
            <a:endParaRPr lang="es-ES" noProof="0" smtClea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400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>
              <a:defRPr/>
            </a:pPr>
            <a:fld id="{AE2A95EB-F217-447A-BA7A-CF38F5A61A99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0C117E8-71C8-4461-8BA2-67B6144EC9D4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F600BD-4E48-4872-A9DA-F8FE1730717F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468CA4E-2377-4698-8565-E47E548DD86D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040F23A-35ED-46A1-826B-BA2E14B69F14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9C7165E-9422-41ED-806D-EDD31FD3953A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4F381-5550-48B7-B1A1-7C6E881CB76D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A405A7A-DF31-4EA6-974E-73EC30BEA298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FDEAFEA-9B3B-4CA2-99D0-C36C127B59AC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72E1B17-AF8E-4A66-BB01-D4562CA54E85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9236A0D-0F08-4773-8610-F8101BEE1FD3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400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>
              <a:defRPr/>
            </a:pPr>
            <a:fld id="{AE2A95EB-F217-447A-BA7A-CF38F5A61A99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0C117E8-71C8-4461-8BA2-67B6144EC9D4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2F600BD-4E48-4872-A9DA-F8FE1730717F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468CA4E-2377-4698-8565-E47E548DD86D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040F23A-35ED-46A1-826B-BA2E14B69F14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9C7165E-9422-41ED-806D-EDD31FD3953A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AE4F381-5550-48B7-B1A1-7C6E881CB76D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A405A7A-DF31-4EA6-974E-73EC30BEA298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FDEAFEA-9B3B-4CA2-99D0-C36C127B59AC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72E1B17-AF8E-4A66-BB01-D4562CA54E85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9236A0D-0F08-4773-8610-F8101BEE1FD3}" type="slidenum">
              <a:rPr lang="es-ES" sz="14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es-ES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E2C071-56E5-46EE-8ACA-D933D391F16A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D385A8-5827-40F2-B3C7-1200991D40FB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A3B56A-B036-4800-836F-C6A1A7B79923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301FE8-21ED-4E29-AA8E-AED37EB8DA9A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A5E160-598E-46C3-92A6-44F8E68E8808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ADB42C-2B15-4DDF-BB39-3CF0C20646E6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5585FF-7F54-42A4-A7BF-4D96AA47A3AB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80096C-2399-40C6-8E3B-759F278ADFB9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3C3396-A013-4E14-A8C6-D102D74E4C82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57AC7E-40D6-46F3-B57C-F7A8832E05EB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4C6367-E75A-4BA6-BED7-0974EC1A64FF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2131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6988" y="4968875"/>
            <a:ext cx="6400800" cy="141287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FD679-8069-42AA-9902-4132A1EC53AB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24/04/2018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0B91F-6ACB-46CD-B4F7-96BD0E920DD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1F74B-54B5-4CCD-BFDF-C8D06F66A92B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24/04/2018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42E0A-41D3-4413-B3FE-F1A5138F8F3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02FB7-EE79-40C1-87DA-E30AA980E336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24/04/2018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7F5DB-0C8C-444B-BEE0-7E0EAF2F8BF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3FC6C-2FC3-4799-8B6F-5E5D1CE630B2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24/04/2018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C6358-C3BA-4B72-994E-0E9C6AFD756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D7092-FE72-4A6F-958D-71F7A0EDAADB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24/04/2018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12551-8FB7-456F-B12A-0BDD4B0B42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60A9E-4C17-4C03-9EFE-54BFDBF7E6BE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24/04/2018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98EE1-6532-4CCE-A735-D02DE1E17AF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D774C-25FC-422D-B4F7-7F867DAAD16B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24/04/2018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21784-3D6A-46C9-8EB7-B9CA4882D75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0CA4D-3909-451B-82E9-A44028221F17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24/04/2018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0A1B5-4EA2-4FF6-8368-B31019E4823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1E518-4001-44D3-9EDE-C28461980EC5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24/04/2018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387F8-FAA4-4553-B4CB-0217F633E22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808EA-C94D-40BD-BFEC-9329A72B9DF6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24/04/2018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81281-2EF6-47F7-BFE5-9129C3556B5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177F9-64F8-4945-B735-4A61F3972B7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ABFF6-ED35-4EAA-A275-0F1BD2EB980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EF93-8B73-4613-B1B9-91DA6B99637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E4201-6E27-423E-AE1F-61F90597AEC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3AD1E-AA8F-479A-B5CF-B43CBA3DE40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CA087-3CA3-4D48-8F3C-AC2B1D78DE1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554C4-7611-48F6-A540-706F38FB8EA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40D85-9573-48F3-96E1-B55B85070CF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4ED13-62E2-4653-A000-117E3541A25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3E239-DC22-4127-BCA6-A789E6419EF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9AF9E-995E-487B-8079-A69D46FCCF40}" type="datetimeFigureOut">
              <a:rPr lang="es-ES" smtClean="0"/>
              <a:pPr/>
              <a:t>24/04/2018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25BE4-047C-414A-89EE-9EE761C3761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9AF9E-995E-487B-8079-A69D46FCCF40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24/04/2018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25BE4-047C-414A-89EE-9EE761C3761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s-ES_tradnl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5D5D6860-A22B-4AE9-8CA6-769028A2F229}" type="slidenum">
              <a:rPr lang="es-ES_tradnl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73152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título del patrón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98700"/>
            <a:ext cx="731520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3263" y="6248400"/>
            <a:ext cx="1900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_tradnl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5475" y="6248400"/>
            <a:ext cx="2814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s-ES_tradnl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43675" y="6248400"/>
            <a:ext cx="1900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C7BE31A5-948A-4391-9C11-622DABA895BD}" type="slidenum">
              <a:rPr lang="es-ES_tradnl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 kern="120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lnSpc>
          <a:spcPct val="90000"/>
        </a:lnSpc>
        <a:spcBef>
          <a:spcPct val="3000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3000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2pPr>
      <a:lvl3pPr algn="ctr" rtl="0" fontAlgn="base">
        <a:lnSpc>
          <a:spcPct val="90000"/>
        </a:lnSpc>
        <a:spcBef>
          <a:spcPct val="3000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3pPr>
      <a:lvl4pPr algn="ctr" rtl="0" fontAlgn="base">
        <a:lnSpc>
          <a:spcPct val="90000"/>
        </a:lnSpc>
        <a:spcBef>
          <a:spcPct val="3000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4pPr>
      <a:lvl5pPr algn="ctr" rtl="0" fontAlgn="base">
        <a:lnSpc>
          <a:spcPct val="90000"/>
        </a:lnSpc>
        <a:spcBef>
          <a:spcPct val="3000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3000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3000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3000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30000"/>
        </a:spcBef>
        <a:spcAft>
          <a:spcPct val="0"/>
        </a:spcAft>
        <a:defRPr sz="4900">
          <a:solidFill>
            <a:schemeClr val="tx2"/>
          </a:solidFill>
          <a:latin typeface="Arial" pitchFamily="34" charset="0"/>
        </a:defRPr>
      </a:lvl9pPr>
    </p:titleStyle>
    <p:bodyStyle>
      <a:lvl1pPr algn="l" rtl="0" fontAlgn="base">
        <a:lnSpc>
          <a:spcPct val="90000"/>
        </a:lnSpc>
        <a:spcBef>
          <a:spcPct val="3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age-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white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1054100" y="114300"/>
            <a:ext cx="79200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black">
          <a:xfrm>
            <a:off x="900113" y="1279525"/>
            <a:ext cx="8102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7413" name="Picture 5" descr="dot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38100" y="295275"/>
            <a:ext cx="77152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8662988" y="6523038"/>
            <a:ext cx="541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3FD3C0-2C43-4E8B-84E7-A93BE5030A65}" type="slidenum">
              <a:rPr lang="en-GB" sz="16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GB" sz="16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5425" algn="l" rtl="0" eaLnBrk="0" fontAlgn="base" hangingPunct="0">
        <a:lnSpc>
          <a:spcPct val="90000"/>
        </a:lnSpc>
        <a:spcBef>
          <a:spcPct val="7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36650" indent="-45085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har char="—"/>
        <a:defRPr sz="2400">
          <a:solidFill>
            <a:schemeClr val="tx1"/>
          </a:solidFill>
          <a:latin typeface="+mn-lt"/>
        </a:defRPr>
      </a:lvl3pPr>
      <a:lvl4pPr marL="1374775" indent="-236538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1725613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—"/>
        <a:defRPr sz="2000">
          <a:solidFill>
            <a:schemeClr val="tx1"/>
          </a:solidFill>
          <a:latin typeface="+mn-lt"/>
        </a:defRPr>
      </a:lvl5pPr>
      <a:lvl6pPr marL="2182813" indent="-342900" algn="l" rtl="0" fontAlgn="base">
        <a:lnSpc>
          <a:spcPct val="90000"/>
        </a:lnSpc>
        <a:spcBef>
          <a:spcPct val="30000"/>
        </a:spcBef>
        <a:spcAft>
          <a:spcPct val="0"/>
        </a:spcAft>
        <a:buChar char="—"/>
        <a:defRPr sz="2000">
          <a:solidFill>
            <a:schemeClr val="tx1"/>
          </a:solidFill>
          <a:latin typeface="+mn-lt"/>
        </a:defRPr>
      </a:lvl6pPr>
      <a:lvl7pPr marL="2640013" indent="-342900" algn="l" rtl="0" fontAlgn="base">
        <a:lnSpc>
          <a:spcPct val="90000"/>
        </a:lnSpc>
        <a:spcBef>
          <a:spcPct val="30000"/>
        </a:spcBef>
        <a:spcAft>
          <a:spcPct val="0"/>
        </a:spcAft>
        <a:buChar char="—"/>
        <a:defRPr sz="2000">
          <a:solidFill>
            <a:schemeClr val="tx1"/>
          </a:solidFill>
          <a:latin typeface="+mn-lt"/>
        </a:defRPr>
      </a:lvl7pPr>
      <a:lvl8pPr marL="3097213" indent="-342900" algn="l" rtl="0" fontAlgn="base">
        <a:lnSpc>
          <a:spcPct val="90000"/>
        </a:lnSpc>
        <a:spcBef>
          <a:spcPct val="30000"/>
        </a:spcBef>
        <a:spcAft>
          <a:spcPct val="0"/>
        </a:spcAft>
        <a:buChar char="—"/>
        <a:defRPr sz="2000">
          <a:solidFill>
            <a:schemeClr val="tx1"/>
          </a:solidFill>
          <a:latin typeface="+mn-lt"/>
        </a:defRPr>
      </a:lvl8pPr>
      <a:lvl9pPr marL="3554413" indent="-342900" algn="l" rtl="0" fontAlgn="base">
        <a:lnSpc>
          <a:spcPct val="90000"/>
        </a:lnSpc>
        <a:spcBef>
          <a:spcPct val="30000"/>
        </a:spcBef>
        <a:spcAft>
          <a:spcPct val="0"/>
        </a:spcAft>
        <a:buChar char="—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AB2AC6B1-C8E1-40F9-8991-9FE09BDA625F}" type="slidenum">
              <a:rPr lang="es-ES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AB2AC6B1-C8E1-40F9-8991-9FE09BDA625F}" type="slidenum">
              <a:rPr lang="es-ES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5D6860-A22B-4AE9-8CA6-769028A2F229}" type="slidenum">
              <a:rPr lang="es-ES_trad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560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6F79A9-024D-4AA6-8D93-ED70365156AF}" type="datetimeFigureOut">
              <a:rPr lang="es-ES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24/04/2018</a:t>
            </a:fld>
            <a:endParaRPr lang="es-E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60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60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FEE65F-672D-4FEC-B474-185FE4EB15E9}" type="slidenum">
              <a:rPr lang="es-ES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–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7CE693-A667-4C67-8C3B-E007B1D481C3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8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.xls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9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6857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552496"/>
            <a:ext cx="5143504" cy="26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"/>
            <a:ext cx="3500430" cy="261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82725" y="68263"/>
            <a:ext cx="6178550" cy="1603375"/>
          </a:xfrm>
          <a:solidFill>
            <a:srgbClr val="161616"/>
          </a:solidFill>
          <a:ln cap="flat">
            <a:solidFill>
              <a:srgbClr val="DFA659"/>
            </a:solidFill>
            <a:headEnd type="none" w="med" len="med"/>
            <a:tailEnd type="none" w="med" len="med"/>
          </a:ln>
        </p:spPr>
        <p:txBody>
          <a:bodyPr wrap="none" lIns="170815" tIns="170815" rIns="170815" bIns="170815" anchor="t"/>
          <a:lstStyle/>
          <a:p>
            <a:r>
              <a:rPr lang="es-ES_tradnl" sz="4500">
                <a:solidFill>
                  <a:srgbClr val="FFFF80"/>
                </a:solidFill>
              </a:rPr>
              <a:t>REGRESION MÚLTIPLE</a:t>
            </a:r>
            <a:br>
              <a:rPr lang="es-ES_tradnl" sz="4500">
                <a:solidFill>
                  <a:srgbClr val="FFFF80"/>
                </a:solidFill>
              </a:rPr>
            </a:br>
            <a:r>
              <a:rPr lang="es-ES_tradnl" sz="2500">
                <a:solidFill>
                  <a:srgbClr val="00FFFF"/>
                </a:solidFill>
              </a:rPr>
              <a:t> PIE CON RIESGO ALTO</a:t>
            </a:r>
            <a:endParaRPr lang="es-ES_tradnl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6263" y="1730375"/>
            <a:ext cx="5451475" cy="2751138"/>
          </a:xfrm>
        </p:spPr>
        <p:txBody>
          <a:bodyPr wrap="none"/>
          <a:lstStyle/>
          <a:p>
            <a:pPr marL="806450" indent="-806450">
              <a:lnSpc>
                <a:spcPct val="91000"/>
              </a:lnSpc>
              <a:spcBef>
                <a:spcPct val="0"/>
              </a:spcBef>
              <a:buClr>
                <a:srgbClr val="DFA659"/>
              </a:buClr>
              <a:buSzPct val="125000"/>
              <a:buFont typeface="Monotype Sorts" pitchFamily="2" charset="2"/>
              <a:buChar char="n"/>
              <a:tabLst>
                <a:tab pos="600075" algn="r"/>
              </a:tabLst>
            </a:pPr>
            <a:r>
              <a:rPr lang="es-ES_tradnl">
                <a:solidFill>
                  <a:srgbClr val="FFFFFF"/>
                </a:solidFill>
              </a:rPr>
              <a:t>Duración de la diabetes</a:t>
            </a:r>
            <a:endParaRPr lang="es-ES_tradnl"/>
          </a:p>
          <a:p>
            <a:pPr marL="806450" indent="-806450">
              <a:lnSpc>
                <a:spcPct val="91000"/>
              </a:lnSpc>
              <a:spcBef>
                <a:spcPct val="61000"/>
              </a:spcBef>
              <a:buClr>
                <a:srgbClr val="DFA659"/>
              </a:buClr>
              <a:buSzPct val="125000"/>
              <a:buFont typeface="Monotype Sorts" pitchFamily="2" charset="2"/>
              <a:buChar char="n"/>
              <a:tabLst>
                <a:tab pos="600075" algn="r"/>
              </a:tabLst>
            </a:pPr>
            <a:r>
              <a:rPr lang="es-ES_tradnl">
                <a:solidFill>
                  <a:srgbClr val="FFFFFF"/>
                </a:solidFill>
              </a:rPr>
              <a:t>AMPUTACIÓN PREVIA</a:t>
            </a:r>
            <a:endParaRPr lang="es-ES_tradnl"/>
          </a:p>
          <a:p>
            <a:pPr marL="806450" indent="-806450">
              <a:lnSpc>
                <a:spcPct val="91000"/>
              </a:lnSpc>
              <a:spcBef>
                <a:spcPct val="61000"/>
              </a:spcBef>
              <a:buClr>
                <a:srgbClr val="DFA659"/>
              </a:buClr>
              <a:buSzPct val="125000"/>
              <a:buFont typeface="Monotype Sorts" pitchFamily="2" charset="2"/>
              <a:buChar char="n"/>
              <a:tabLst>
                <a:tab pos="600075" algn="r"/>
              </a:tabLst>
            </a:pPr>
            <a:r>
              <a:rPr lang="es-ES_tradnl">
                <a:solidFill>
                  <a:srgbClr val="FFFFFF"/>
                </a:solidFill>
              </a:rPr>
              <a:t>NDS</a:t>
            </a:r>
            <a:r>
              <a:rPr lang="es-ES_tradnl">
                <a:solidFill>
                  <a:srgbClr val="FFFFFF"/>
                </a:solidFill>
                <a:latin typeface="Symbol" pitchFamily="18" charset="2"/>
              </a:rPr>
              <a:t>³</a:t>
            </a:r>
            <a:r>
              <a:rPr lang="es-ES_tradnl">
                <a:solidFill>
                  <a:srgbClr val="FFFFFF"/>
                </a:solidFill>
              </a:rPr>
              <a:t>6</a:t>
            </a:r>
            <a:endParaRPr lang="es-ES_tradnl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57163" y="6434138"/>
            <a:ext cx="4114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r>
              <a:rPr lang="es-ES_tradnl" sz="1900">
                <a:solidFill>
                  <a:srgbClr val="00FFFF"/>
                </a:solidFill>
              </a:rPr>
              <a:t>Boulton et al. Diabetologia 1999,42,A27</a:t>
            </a:r>
            <a:endParaRPr lang="es-ES_tradnl" sz="2400">
              <a:latin typeface="Times New Roman" pitchFamily="18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946275" y="5095875"/>
            <a:ext cx="63182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lang="es-ES_tradnl" sz="2700">
                <a:solidFill>
                  <a:srgbClr val="00FF00"/>
                </a:solidFill>
              </a:rPr>
              <a:t>VISITAS REGULARES AL PODÓLOGO</a:t>
            </a:r>
            <a:endParaRPr lang="es-ES_tradnl" sz="240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CONTROL METABÓLICO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 PND</a:t>
            </a:r>
          </a:p>
          <a:p>
            <a:r>
              <a:rPr lang="es-ES" dirty="0" smtClean="0"/>
              <a:t> </a:t>
            </a:r>
            <a:r>
              <a:rPr lang="es-ES" dirty="0" smtClean="0"/>
              <a:t>EVP</a:t>
            </a:r>
          </a:p>
          <a:p>
            <a:r>
              <a:rPr lang="es-ES" dirty="0" smtClean="0"/>
              <a:t>INFECCION-CIRUGIA</a:t>
            </a:r>
            <a:endParaRPr lang="es-ES" dirty="0" smtClean="0"/>
          </a:p>
          <a:p>
            <a:r>
              <a:rPr lang="es-ES" dirty="0" smtClean="0"/>
              <a:t>OTRAS MEDIDAS</a:t>
            </a:r>
          </a:p>
          <a:p>
            <a:pPr lvl="1"/>
            <a:r>
              <a:rPr lang="es-ES" b="1" i="1" dirty="0" smtClean="0"/>
              <a:t>DIABETES TIPO 1</a:t>
            </a:r>
          </a:p>
          <a:p>
            <a:pPr lvl="1"/>
            <a:r>
              <a:rPr lang="es-ES" b="1" i="1" dirty="0" smtClean="0"/>
              <a:t>DIABETES TIPO 2</a:t>
            </a:r>
            <a:endParaRPr lang="es-E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65125" y="2860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_tradnl"/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-76200" y="0"/>
          <a:ext cx="9220200" cy="6858000"/>
        </p:xfrm>
        <a:graphic>
          <a:graphicData uri="http://schemas.openxmlformats.org/presentationml/2006/ole">
            <p:oleObj spid="_x0000_s57346" name="Imagen de mapa de bits" r:id="rId3" imgW="5229955" imgH="2762636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7680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6595295"/>
            <a:ext cx="3000364" cy="26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457686"/>
            <a:ext cx="4572000" cy="4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57166"/>
            <a:ext cx="9144000" cy="487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1520" y="0"/>
          <a:ext cx="8511480" cy="6826088"/>
        </p:xfrm>
        <a:graphic>
          <a:graphicData uri="http://schemas.openxmlformats.org/presentationml/2006/ole">
            <p:oleObj spid="_x0000_s150530" name="CorelPhotoPaint.Image.8" r:id="rId3" imgW="7339683" imgH="76825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22" y="0"/>
            <a:ext cx="9155422" cy="429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0"/>
            <a:ext cx="4857752" cy="690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65996"/>
            <a:ext cx="3214678" cy="679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258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8" y="0"/>
            <a:ext cx="5072062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1071563"/>
            <a:ext cx="16954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57438"/>
            <a:ext cx="4951413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1577975"/>
            <a:ext cx="4286250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5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7355" y="928670"/>
            <a:ext cx="2886645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1323" y="1357298"/>
            <a:ext cx="6777762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553904" y="-1339350"/>
            <a:ext cx="2155794" cy="926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" y="836613"/>
            <a:ext cx="9070975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0"/>
            <a:ext cx="273685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37"/>
            <a:ext cx="9144000" cy="50077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76131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CONCEPTO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195736" y="3068960"/>
            <a:ext cx="1912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FF0000"/>
                </a:solidFill>
              </a:rPr>
              <a:t>SIN </a:t>
            </a:r>
          </a:p>
          <a:p>
            <a:r>
              <a:rPr lang="es-ES" b="1" i="1" dirty="0" smtClean="0">
                <a:solidFill>
                  <a:srgbClr val="FF0000"/>
                </a:solidFill>
              </a:rPr>
              <a:t>COMPLICACIONES</a:t>
            </a:r>
            <a:endParaRPr lang="es-ES" b="1" i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979060" y="3429000"/>
            <a:ext cx="516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>
                <a:solidFill>
                  <a:srgbClr val="FF0000"/>
                </a:solidFill>
              </a:rPr>
              <a:t>COMPLICACIONES MACRO-MICRO SITUACIÓN FINAL</a:t>
            </a:r>
            <a:endParaRPr lang="es-E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4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s-ES" sz="3600" b="1" dirty="0" smtClean="0">
                <a:solidFill>
                  <a:schemeClr val="hlink"/>
                </a:solidFill>
                <a:latin typeface="Comic Sans MS" pitchFamily="66" charset="0"/>
              </a:rPr>
              <a:t>PIE DIABÉTICO</a:t>
            </a:r>
            <a:br>
              <a:rPr lang="es-ES" sz="3600" b="1" dirty="0" smtClean="0">
                <a:solidFill>
                  <a:schemeClr val="hlink"/>
                </a:solidFill>
                <a:latin typeface="Comic Sans MS" pitchFamily="66" charset="0"/>
              </a:rPr>
            </a:br>
            <a:r>
              <a:rPr lang="es-ES" sz="3600" b="1" dirty="0" smtClean="0">
                <a:solidFill>
                  <a:srgbClr val="FF99CC"/>
                </a:solidFill>
                <a:latin typeface="Comic Sans MS" pitchFamily="66" charset="0"/>
              </a:rPr>
              <a:t>¿CÓMO REALIZAR DESPISTAJE EVP?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1400" y="1340768"/>
            <a:ext cx="8102600" cy="4368800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 smtClean="0">
                <a:latin typeface="Comic Sans MS" pitchFamily="66" charset="0"/>
              </a:rPr>
              <a:t>El despistaje de vasculopatía periférica ha de basarse en:</a:t>
            </a:r>
          </a:p>
          <a:p>
            <a:pPr lvl="1" eaLnBrk="1" hangingPunct="1">
              <a:defRPr/>
            </a:pPr>
            <a:r>
              <a:rPr lang="es-ES" dirty="0" smtClean="0">
                <a:latin typeface="Comic Sans MS" pitchFamily="66" charset="0"/>
              </a:rPr>
              <a:t>Historia de claudicación intermitente</a:t>
            </a:r>
          </a:p>
          <a:p>
            <a:pPr lvl="1" eaLnBrk="1" hangingPunct="1">
              <a:defRPr/>
            </a:pPr>
            <a:r>
              <a:rPr lang="es-ES" dirty="0" smtClean="0">
                <a:latin typeface="Comic Sans MS" pitchFamily="66" charset="0"/>
              </a:rPr>
              <a:t>Valoración de pulsos pedios</a:t>
            </a:r>
          </a:p>
          <a:p>
            <a:pPr lvl="1" eaLnBrk="1" hangingPunct="1">
              <a:buFont typeface="Tahoma" pitchFamily="34" charset="0"/>
              <a:buNone/>
              <a:defRPr/>
            </a:pPr>
            <a:endParaRPr lang="es-ES" dirty="0" smtClean="0">
              <a:latin typeface="Comic Sans MS" pitchFamily="66" charset="0"/>
            </a:endParaRPr>
          </a:p>
          <a:p>
            <a:pPr lvl="1" eaLnBrk="1" hangingPunct="1">
              <a:buFont typeface="Tahoma" pitchFamily="34" charset="0"/>
              <a:buNone/>
              <a:defRPr/>
            </a:pPr>
            <a:r>
              <a:rPr lang="es-ES" dirty="0" smtClean="0">
                <a:latin typeface="Comic Sans MS" pitchFamily="66" charset="0"/>
              </a:rPr>
              <a:t>Considerar obtener el Índice tobillo / brazo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07950" y="6381750"/>
            <a:ext cx="6334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>
              <a:defRPr/>
            </a:pPr>
            <a:r>
              <a:rPr lang="es-ES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rPr>
              <a:t>Diabetes care, volume 27, supplement 1, january 2004</a:t>
            </a: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6156325" y="5300663"/>
            <a:ext cx="2592388" cy="8636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>
              <a:defRPr/>
            </a:pPr>
            <a:r>
              <a:rPr lang="es-ES" b="1" kern="120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rPr>
              <a:t>Grado 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377825"/>
            <a:ext cx="8229600" cy="5476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FFFF00"/>
                </a:solidFill>
                <a:latin typeface="Times" charset="0"/>
              </a:rPr>
              <a:t>Cuestionario de Edinburgh (ECQ)</a:t>
            </a:r>
            <a:endParaRPr lang="en-US" smtClean="0">
              <a:solidFill>
                <a:srgbClr val="FFFF00"/>
              </a:solidFill>
              <a:latin typeface="Times" charset="0"/>
            </a:endParaRP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8110538" y="212725"/>
          <a:ext cx="731837" cy="469900"/>
        </p:xfrm>
        <a:graphic>
          <a:graphicData uri="http://schemas.openxmlformats.org/presentationml/2006/ole">
            <p:oleObj spid="_x0000_s67586" name="Imagen" r:id="rId4" imgW="8954750" imgH="5772956" progId="Word.Picture.8">
              <p:embed/>
            </p:oleObj>
          </a:graphicData>
        </a:graphic>
      </p:graphicFrame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209550" y="1077913"/>
            <a:ext cx="5872163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Arial" charset="0"/>
              </a:rPr>
              <a:t>¿Siente dolor o molestias en las piernas cuando camina? </a:t>
            </a:r>
          </a:p>
        </p:txBody>
      </p:sp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6577013" y="6643688"/>
            <a:ext cx="25400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Times New Roman" pitchFamily="18" charset="0"/>
              </a:rPr>
              <a:t>Leng GC, et al. </a:t>
            </a:r>
            <a:r>
              <a:rPr lang="fr-FR" sz="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Times New Roman" pitchFamily="18" charset="0"/>
              </a:rPr>
              <a:t>J Clin Epidemiol 1992; 45: 1101-1109</a:t>
            </a:r>
            <a:r>
              <a:rPr lang="en-GB" sz="8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9550" y="1419225"/>
            <a:ext cx="7637463" cy="919163"/>
            <a:chOff x="132" y="894"/>
            <a:chExt cx="4811" cy="579"/>
          </a:xfrm>
        </p:grpSpPr>
        <p:sp>
          <p:nvSpPr>
            <p:cNvPr id="121863" name="Text Box 7"/>
            <p:cNvSpPr txBox="1">
              <a:spLocks noChangeArrowheads="1"/>
            </p:cNvSpPr>
            <p:nvPr/>
          </p:nvSpPr>
          <p:spPr bwMode="auto">
            <a:xfrm>
              <a:off x="132" y="1242"/>
              <a:ext cx="4811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Arial" charset="0"/>
                </a:rPr>
                <a:t> </a:t>
              </a:r>
              <a:r>
                <a:rPr lang="en-GB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Arial" charset="0"/>
                </a:rPr>
                <a:t>¿El dolor comienza en ocasiones cuando está sentado o de pie sin moverse?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625" y="894"/>
              <a:ext cx="316" cy="408"/>
              <a:chOff x="1625" y="880"/>
              <a:chExt cx="316" cy="408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1625" y="923"/>
                <a:ext cx="316" cy="310"/>
                <a:chOff x="3218" y="438"/>
                <a:chExt cx="316" cy="310"/>
              </a:xfrm>
            </p:grpSpPr>
            <p:sp>
              <p:nvSpPr>
                <p:cNvPr id="1218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218" y="500"/>
                  <a:ext cx="316" cy="231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s-ES_tradnl" b="1" kern="1200">
                      <a:solidFill>
                        <a:srgbClr val="00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  <a:ea typeface="+mn-ea"/>
                      <a:cs typeface="Arial" charset="0"/>
                    </a:rPr>
                    <a:t>Sí</a:t>
                  </a:r>
                  <a:endParaRPr lang="en-GB" b="1" kern="12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57" name="AutoShape 11"/>
                <p:cNvCxnSpPr>
                  <a:cxnSpLocks noChangeShapeType="1"/>
                  <a:stCxn id="121860" idx="2"/>
                  <a:endCxn id="121866" idx="0"/>
                </p:cNvCxnSpPr>
                <p:nvPr/>
              </p:nvCxnSpPr>
              <p:spPr bwMode="auto">
                <a:xfrm rot="5400000">
                  <a:off x="3348" y="466"/>
                  <a:ext cx="56" cy="0"/>
                </a:xfrm>
                <a:prstGeom prst="straightConnector1">
                  <a:avLst/>
                </a:prstGeom>
                <a:noFill/>
                <a:ln w="19050">
                  <a:noFill/>
                  <a:round/>
                  <a:headEnd/>
                  <a:tailEnd type="arrow" w="med" len="med"/>
                </a:ln>
              </p:spPr>
            </p:cxnSp>
            <p:cxnSp>
              <p:nvCxnSpPr>
                <p:cNvPr id="8258" name="AutoShape 12"/>
                <p:cNvCxnSpPr>
                  <a:cxnSpLocks noChangeShapeType="1"/>
                  <a:stCxn id="121866" idx="2"/>
                  <a:endCxn id="121863" idx="0"/>
                </p:cNvCxnSpPr>
                <p:nvPr/>
              </p:nvCxnSpPr>
              <p:spPr bwMode="auto">
                <a:xfrm rot="5400000">
                  <a:off x="3347" y="720"/>
                  <a:ext cx="57" cy="0"/>
                </a:xfrm>
                <a:prstGeom prst="straightConnector1">
                  <a:avLst/>
                </a:prstGeom>
                <a:noFill/>
                <a:ln w="19050">
                  <a:noFill/>
                  <a:round/>
                  <a:headEnd/>
                  <a:tailEnd type="arrow" w="med" len="med"/>
                </a:ln>
              </p:spPr>
            </p:cxnSp>
          </p:grpSp>
          <p:sp>
            <p:nvSpPr>
              <p:cNvPr id="8254" name="Line 13"/>
              <p:cNvSpPr>
                <a:spLocks noChangeShapeType="1"/>
              </p:cNvSpPr>
              <p:nvPr/>
            </p:nvSpPr>
            <p:spPr bwMode="auto">
              <a:xfrm>
                <a:off x="1783" y="880"/>
                <a:ext cx="0" cy="112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255" name="Line 14"/>
              <p:cNvSpPr>
                <a:spLocks noChangeShapeType="1"/>
              </p:cNvSpPr>
              <p:nvPr/>
            </p:nvSpPr>
            <p:spPr bwMode="auto">
              <a:xfrm>
                <a:off x="1783" y="1176"/>
                <a:ext cx="0" cy="112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09550" y="2308225"/>
            <a:ext cx="6367463" cy="917575"/>
            <a:chOff x="132" y="1454"/>
            <a:chExt cx="4011" cy="578"/>
          </a:xfrm>
        </p:grpSpPr>
        <p:sp>
          <p:nvSpPr>
            <p:cNvPr id="121872" name="Text Box 16"/>
            <p:cNvSpPr txBox="1">
              <a:spLocks noChangeArrowheads="1"/>
            </p:cNvSpPr>
            <p:nvPr/>
          </p:nvSpPr>
          <p:spPr bwMode="auto">
            <a:xfrm>
              <a:off x="132" y="1801"/>
              <a:ext cx="4011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Times New Roman" pitchFamily="18" charset="0"/>
                </a:rPr>
                <a:t>¿El dolor aparece si camina deprisa o sube una pendiente?</a:t>
              </a:r>
              <a:r>
                <a:rPr lang="en-GB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Arial" charset="0"/>
                </a:rPr>
                <a:t> </a:t>
              </a:r>
            </a:p>
          </p:txBody>
        </p: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1607" y="1454"/>
              <a:ext cx="352" cy="397"/>
              <a:chOff x="1607" y="1440"/>
              <a:chExt cx="352" cy="397"/>
            </a:xfrm>
          </p:grpSpPr>
          <p:sp>
            <p:nvSpPr>
              <p:cNvPr id="121874" name="Text Box 18"/>
              <p:cNvSpPr txBox="1">
                <a:spLocks noChangeArrowheads="1"/>
              </p:cNvSpPr>
              <p:nvPr/>
            </p:nvSpPr>
            <p:spPr bwMode="auto">
              <a:xfrm>
                <a:off x="1607" y="1537"/>
                <a:ext cx="352" cy="23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_tradnl" b="1" kern="1200">
                    <a:solidFill>
                      <a:srgbClr val="FF0DF4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  <a:cs typeface="Arial" charset="0"/>
                  </a:rPr>
                  <a:t>No</a:t>
                </a:r>
                <a:endParaRPr lang="en-GB" b="1" kern="1200">
                  <a:solidFill>
                    <a:srgbClr val="FF0DF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8249" name="Line 19"/>
              <p:cNvSpPr>
                <a:spLocks noChangeShapeType="1"/>
              </p:cNvSpPr>
              <p:nvPr/>
            </p:nvSpPr>
            <p:spPr bwMode="auto">
              <a:xfrm>
                <a:off x="1783" y="1440"/>
                <a:ext cx="0" cy="112"/>
              </a:xfrm>
              <a:prstGeom prst="line">
                <a:avLst/>
              </a:prstGeom>
              <a:noFill/>
              <a:ln w="9525">
                <a:solidFill>
                  <a:srgbClr val="FF0DF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250" name="Line 20"/>
              <p:cNvSpPr>
                <a:spLocks noChangeShapeType="1"/>
              </p:cNvSpPr>
              <p:nvPr/>
            </p:nvSpPr>
            <p:spPr bwMode="auto">
              <a:xfrm>
                <a:off x="1783" y="1725"/>
                <a:ext cx="0" cy="112"/>
              </a:xfrm>
              <a:prstGeom prst="line">
                <a:avLst/>
              </a:prstGeom>
              <a:noFill/>
              <a:ln w="9525">
                <a:solidFill>
                  <a:srgbClr val="FF0DF4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09550" y="3225800"/>
            <a:ext cx="6985000" cy="893763"/>
            <a:chOff x="132" y="2032"/>
            <a:chExt cx="4400" cy="563"/>
          </a:xfrm>
        </p:grpSpPr>
        <p:sp>
          <p:nvSpPr>
            <p:cNvPr id="121878" name="Text Box 22"/>
            <p:cNvSpPr txBox="1">
              <a:spLocks noChangeArrowheads="1"/>
            </p:cNvSpPr>
            <p:nvPr/>
          </p:nvSpPr>
          <p:spPr bwMode="auto">
            <a:xfrm>
              <a:off x="132" y="2364"/>
              <a:ext cx="4400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Times New Roman" pitchFamily="18" charset="0"/>
                </a:rPr>
                <a:t>¿El dolor desaparece en menos de 10 minutos cuando se detiene?</a:t>
              </a:r>
              <a:r>
                <a:rPr lang="en-GB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Arial" charset="0"/>
                </a:rPr>
                <a:t> </a:t>
              </a:r>
            </a:p>
          </p:txBody>
        </p: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1625" y="2032"/>
              <a:ext cx="316" cy="386"/>
              <a:chOff x="1625" y="2018"/>
              <a:chExt cx="316" cy="386"/>
            </a:xfrm>
          </p:grpSpPr>
          <p:sp>
            <p:nvSpPr>
              <p:cNvPr id="121880" name="Text Box 24"/>
              <p:cNvSpPr txBox="1">
                <a:spLocks noChangeArrowheads="1"/>
              </p:cNvSpPr>
              <p:nvPr/>
            </p:nvSpPr>
            <p:spPr bwMode="auto">
              <a:xfrm>
                <a:off x="1625" y="2104"/>
                <a:ext cx="316" cy="23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_tradnl" b="1" kern="12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  <a:cs typeface="Arial" charset="0"/>
                  </a:rPr>
                  <a:t>Sí</a:t>
                </a:r>
                <a:endParaRPr lang="en-GB" b="1" kern="12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8244" name="Line 25"/>
              <p:cNvSpPr>
                <a:spLocks noChangeShapeType="1"/>
              </p:cNvSpPr>
              <p:nvPr/>
            </p:nvSpPr>
            <p:spPr bwMode="auto">
              <a:xfrm>
                <a:off x="1783" y="2018"/>
                <a:ext cx="0" cy="112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245" name="Line 26"/>
              <p:cNvSpPr>
                <a:spLocks noChangeShapeType="1"/>
              </p:cNvSpPr>
              <p:nvPr/>
            </p:nvSpPr>
            <p:spPr bwMode="auto">
              <a:xfrm>
                <a:off x="1783" y="2292"/>
                <a:ext cx="0" cy="112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209550" y="4081463"/>
            <a:ext cx="5937250" cy="989012"/>
            <a:chOff x="132" y="2571"/>
            <a:chExt cx="3740" cy="623"/>
          </a:xfrm>
        </p:grpSpPr>
        <p:sp>
          <p:nvSpPr>
            <p:cNvPr id="121884" name="Text Box 28"/>
            <p:cNvSpPr txBox="1">
              <a:spLocks noChangeArrowheads="1"/>
            </p:cNvSpPr>
            <p:nvPr/>
          </p:nvSpPr>
          <p:spPr bwMode="auto">
            <a:xfrm>
              <a:off x="132" y="2963"/>
              <a:ext cx="3740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Arial" charset="0"/>
                </a:rPr>
                <a:t>¿Nota el dolor en las pantorrillas, en los muslos o glúteos?</a:t>
              </a:r>
              <a:r>
                <a:rPr lang="en-GB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rPr>
                <a:t> </a:t>
              </a:r>
            </a:p>
          </p:txBody>
        </p:sp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1625" y="2571"/>
              <a:ext cx="316" cy="406"/>
              <a:chOff x="1625" y="2571"/>
              <a:chExt cx="316" cy="406"/>
            </a:xfrm>
          </p:grpSpPr>
          <p:sp>
            <p:nvSpPr>
              <p:cNvPr id="121886" name="Text Box 30"/>
              <p:cNvSpPr txBox="1">
                <a:spLocks noChangeArrowheads="1"/>
              </p:cNvSpPr>
              <p:nvPr/>
            </p:nvSpPr>
            <p:spPr bwMode="auto">
              <a:xfrm>
                <a:off x="1625" y="2685"/>
                <a:ext cx="316" cy="23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_tradnl" b="1" kern="12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  <a:cs typeface="Arial" charset="0"/>
                  </a:rPr>
                  <a:t>Sí</a:t>
                </a:r>
                <a:endParaRPr lang="en-GB" b="1" kern="12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8239" name="Line 31"/>
              <p:cNvSpPr>
                <a:spLocks noChangeShapeType="1"/>
              </p:cNvSpPr>
              <p:nvPr/>
            </p:nvSpPr>
            <p:spPr bwMode="auto">
              <a:xfrm>
                <a:off x="1783" y="2571"/>
                <a:ext cx="0" cy="112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240" name="Line 32"/>
              <p:cNvSpPr>
                <a:spLocks noChangeShapeType="1"/>
              </p:cNvSpPr>
              <p:nvPr/>
            </p:nvSpPr>
            <p:spPr bwMode="auto">
              <a:xfrm>
                <a:off x="1783" y="2865"/>
                <a:ext cx="0" cy="112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209550" y="5038725"/>
            <a:ext cx="5467350" cy="1646238"/>
            <a:chOff x="132" y="3174"/>
            <a:chExt cx="3444" cy="1037"/>
          </a:xfrm>
        </p:grpSpPr>
        <p:sp>
          <p:nvSpPr>
            <p:cNvPr id="121890" name="Text Box 34"/>
            <p:cNvSpPr txBox="1">
              <a:spLocks noChangeArrowheads="1"/>
            </p:cNvSpPr>
            <p:nvPr/>
          </p:nvSpPr>
          <p:spPr bwMode="auto">
            <a:xfrm>
              <a:off x="132" y="3634"/>
              <a:ext cx="3444" cy="5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_tradnl" b="1" kern="12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Arial" charset="0"/>
                </a:rPr>
                <a:t>Claudicación intermitente de origen vascular: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lang="es-ES_tradnl" b="1" kern="12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Arial" charset="0"/>
                </a:rPr>
                <a:t> Definida, si es en pantorrillas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FontTx/>
                <a:buChar char="-"/>
                <a:defRPr/>
              </a:pPr>
              <a:r>
                <a:rPr lang="en-GB" b="1" kern="12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Arial" charset="0"/>
                </a:rPr>
                <a:t> Atípica, si es en muslos o glúteos</a:t>
              </a:r>
            </a:p>
          </p:txBody>
        </p:sp>
        <p:grpSp>
          <p:nvGrpSpPr>
            <p:cNvPr id="12" name="Group 35"/>
            <p:cNvGrpSpPr>
              <a:grpSpLocks/>
            </p:cNvGrpSpPr>
            <p:nvPr/>
          </p:nvGrpSpPr>
          <p:grpSpPr bwMode="auto">
            <a:xfrm>
              <a:off x="1625" y="3174"/>
              <a:ext cx="316" cy="436"/>
              <a:chOff x="1625" y="3174"/>
              <a:chExt cx="316" cy="436"/>
            </a:xfrm>
          </p:grpSpPr>
          <p:sp>
            <p:nvSpPr>
              <p:cNvPr id="121892" name="Text Box 36"/>
              <p:cNvSpPr txBox="1">
                <a:spLocks noChangeArrowheads="1"/>
              </p:cNvSpPr>
              <p:nvPr/>
            </p:nvSpPr>
            <p:spPr bwMode="auto">
              <a:xfrm>
                <a:off x="1625" y="3286"/>
                <a:ext cx="316" cy="23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_tradnl" b="1" kern="12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  <a:cs typeface="Arial" charset="0"/>
                  </a:rPr>
                  <a:t>Sí</a:t>
                </a:r>
                <a:endParaRPr lang="en-GB" b="1" kern="12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8234" name="Line 37"/>
              <p:cNvSpPr>
                <a:spLocks noChangeShapeType="1"/>
              </p:cNvSpPr>
              <p:nvPr/>
            </p:nvSpPr>
            <p:spPr bwMode="auto">
              <a:xfrm>
                <a:off x="1783" y="3174"/>
                <a:ext cx="0" cy="112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none" w="sm" len="sm"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235" name="Line 38"/>
              <p:cNvSpPr>
                <a:spLocks noChangeShapeType="1"/>
              </p:cNvSpPr>
              <p:nvPr/>
            </p:nvSpPr>
            <p:spPr bwMode="auto">
              <a:xfrm>
                <a:off x="1783" y="3498"/>
                <a:ext cx="0" cy="112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7888288" y="1971675"/>
            <a:ext cx="855662" cy="366713"/>
            <a:chOff x="4969" y="1242"/>
            <a:chExt cx="539" cy="231"/>
          </a:xfrm>
        </p:grpSpPr>
        <p:sp>
          <p:nvSpPr>
            <p:cNvPr id="121896" name="Text Box 40"/>
            <p:cNvSpPr txBox="1">
              <a:spLocks noChangeArrowheads="1"/>
            </p:cNvSpPr>
            <p:nvPr/>
          </p:nvSpPr>
          <p:spPr bwMode="auto">
            <a:xfrm>
              <a:off x="5074" y="1242"/>
              <a:ext cx="364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_tradnl" b="1" kern="12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Arial" charset="0"/>
                </a:rPr>
                <a:t>Sí</a:t>
              </a:r>
              <a:endParaRPr lang="en-GB" b="1" kern="12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8229" name="Line 41"/>
            <p:cNvSpPr>
              <a:spLocks noChangeShapeType="1"/>
            </p:cNvSpPr>
            <p:nvPr/>
          </p:nvSpPr>
          <p:spPr bwMode="auto">
            <a:xfrm>
              <a:off x="4969" y="1358"/>
              <a:ext cx="14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4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30" name="Line 42"/>
            <p:cNvSpPr>
              <a:spLocks noChangeShapeType="1"/>
            </p:cNvSpPr>
            <p:nvPr/>
          </p:nvSpPr>
          <p:spPr bwMode="auto">
            <a:xfrm>
              <a:off x="5376" y="1358"/>
              <a:ext cx="132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4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6146800" y="2859088"/>
            <a:ext cx="2597150" cy="366712"/>
            <a:chOff x="3872" y="1801"/>
            <a:chExt cx="1636" cy="231"/>
          </a:xfrm>
        </p:grpSpPr>
        <p:grpSp>
          <p:nvGrpSpPr>
            <p:cNvPr id="15" name="Group 44"/>
            <p:cNvGrpSpPr>
              <a:grpSpLocks/>
            </p:cNvGrpSpPr>
            <p:nvPr/>
          </p:nvGrpSpPr>
          <p:grpSpPr bwMode="auto">
            <a:xfrm>
              <a:off x="3872" y="1801"/>
              <a:ext cx="1570" cy="231"/>
              <a:chOff x="3872" y="1801"/>
              <a:chExt cx="1570" cy="231"/>
            </a:xfrm>
          </p:grpSpPr>
          <p:sp>
            <p:nvSpPr>
              <p:cNvPr id="121901" name="Text Box 45"/>
              <p:cNvSpPr txBox="1">
                <a:spLocks noChangeArrowheads="1"/>
              </p:cNvSpPr>
              <p:nvPr/>
            </p:nvSpPr>
            <p:spPr bwMode="auto">
              <a:xfrm>
                <a:off x="5074" y="1801"/>
                <a:ext cx="368" cy="23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_tradnl" b="1" kern="1200">
                    <a:solidFill>
                      <a:srgbClr val="FF0DF4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  <a:cs typeface="Arial" charset="0"/>
                  </a:rPr>
                  <a:t>No</a:t>
                </a:r>
                <a:endParaRPr lang="en-GB" b="1" kern="1200">
                  <a:solidFill>
                    <a:srgbClr val="FF0DF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8227" name="Line 46"/>
              <p:cNvSpPr>
                <a:spLocks noChangeShapeType="1"/>
              </p:cNvSpPr>
              <p:nvPr/>
            </p:nvSpPr>
            <p:spPr bwMode="auto">
              <a:xfrm>
                <a:off x="3872" y="1907"/>
                <a:ext cx="1237" cy="0"/>
              </a:xfrm>
              <a:prstGeom prst="line">
                <a:avLst/>
              </a:prstGeom>
              <a:noFill/>
              <a:ln w="9525">
                <a:solidFill>
                  <a:srgbClr val="FF0DF4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225" name="Line 47"/>
            <p:cNvSpPr>
              <a:spLocks noChangeShapeType="1"/>
            </p:cNvSpPr>
            <p:nvPr/>
          </p:nvSpPr>
          <p:spPr bwMode="auto">
            <a:xfrm>
              <a:off x="5376" y="1907"/>
              <a:ext cx="132" cy="0"/>
            </a:xfrm>
            <a:prstGeom prst="line">
              <a:avLst/>
            </a:prstGeom>
            <a:noFill/>
            <a:ln w="9525">
              <a:solidFill>
                <a:srgbClr val="FF0DF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4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48"/>
          <p:cNvGrpSpPr>
            <a:grpSpLocks/>
          </p:cNvGrpSpPr>
          <p:nvPr/>
        </p:nvGrpSpPr>
        <p:grpSpPr bwMode="auto">
          <a:xfrm>
            <a:off x="6845300" y="3752850"/>
            <a:ext cx="1898650" cy="366713"/>
            <a:chOff x="4312" y="2364"/>
            <a:chExt cx="1196" cy="231"/>
          </a:xfrm>
        </p:grpSpPr>
        <p:grpSp>
          <p:nvGrpSpPr>
            <p:cNvPr id="17" name="Group 49"/>
            <p:cNvGrpSpPr>
              <a:grpSpLocks/>
            </p:cNvGrpSpPr>
            <p:nvPr/>
          </p:nvGrpSpPr>
          <p:grpSpPr bwMode="auto">
            <a:xfrm>
              <a:off x="4312" y="2364"/>
              <a:ext cx="1114" cy="231"/>
              <a:chOff x="4328" y="2364"/>
              <a:chExt cx="1114" cy="231"/>
            </a:xfrm>
          </p:grpSpPr>
          <p:sp>
            <p:nvSpPr>
              <p:cNvPr id="121906" name="Text Box 50"/>
              <p:cNvSpPr txBox="1">
                <a:spLocks noChangeArrowheads="1"/>
              </p:cNvSpPr>
              <p:nvPr/>
            </p:nvSpPr>
            <p:spPr bwMode="auto">
              <a:xfrm>
                <a:off x="5074" y="2364"/>
                <a:ext cx="368" cy="23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_tradnl" b="1" kern="1200">
                    <a:solidFill>
                      <a:srgbClr val="FF0DF4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  <a:cs typeface="Arial" charset="0"/>
                  </a:rPr>
                  <a:t>No</a:t>
                </a:r>
                <a:endParaRPr lang="en-GB" b="1" kern="1200">
                  <a:solidFill>
                    <a:srgbClr val="FF0DF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8223" name="Line 51"/>
              <p:cNvSpPr>
                <a:spLocks noChangeShapeType="1"/>
              </p:cNvSpPr>
              <p:nvPr/>
            </p:nvSpPr>
            <p:spPr bwMode="auto">
              <a:xfrm flipV="1">
                <a:off x="4328" y="2470"/>
                <a:ext cx="781" cy="0"/>
              </a:xfrm>
              <a:prstGeom prst="line">
                <a:avLst/>
              </a:prstGeom>
              <a:noFill/>
              <a:ln w="9525">
                <a:solidFill>
                  <a:srgbClr val="FF0DF4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221" name="Line 52"/>
            <p:cNvSpPr>
              <a:spLocks noChangeShapeType="1"/>
            </p:cNvSpPr>
            <p:nvPr/>
          </p:nvSpPr>
          <p:spPr bwMode="auto">
            <a:xfrm>
              <a:off x="5376" y="2470"/>
              <a:ext cx="132" cy="0"/>
            </a:xfrm>
            <a:prstGeom prst="line">
              <a:avLst/>
            </a:prstGeom>
            <a:noFill/>
            <a:ln w="9525">
              <a:solidFill>
                <a:srgbClr val="FF0DF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4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53"/>
          <p:cNvGrpSpPr>
            <a:grpSpLocks/>
          </p:cNvGrpSpPr>
          <p:nvPr/>
        </p:nvGrpSpPr>
        <p:grpSpPr bwMode="auto">
          <a:xfrm>
            <a:off x="6081713" y="4703763"/>
            <a:ext cx="2662237" cy="366712"/>
            <a:chOff x="3831" y="2963"/>
            <a:chExt cx="1677" cy="231"/>
          </a:xfrm>
        </p:grpSpPr>
        <p:grpSp>
          <p:nvGrpSpPr>
            <p:cNvPr id="19" name="Group 54"/>
            <p:cNvGrpSpPr>
              <a:grpSpLocks/>
            </p:cNvGrpSpPr>
            <p:nvPr/>
          </p:nvGrpSpPr>
          <p:grpSpPr bwMode="auto">
            <a:xfrm>
              <a:off x="3831" y="2963"/>
              <a:ext cx="1611" cy="231"/>
              <a:chOff x="3831" y="2963"/>
              <a:chExt cx="1611" cy="231"/>
            </a:xfrm>
          </p:grpSpPr>
          <p:sp>
            <p:nvSpPr>
              <p:cNvPr id="121911" name="Text Box 55"/>
              <p:cNvSpPr txBox="1">
                <a:spLocks noChangeArrowheads="1"/>
              </p:cNvSpPr>
              <p:nvPr/>
            </p:nvSpPr>
            <p:spPr bwMode="auto">
              <a:xfrm>
                <a:off x="5074" y="2963"/>
                <a:ext cx="368" cy="23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_tradnl" b="1" kern="1200">
                    <a:solidFill>
                      <a:srgbClr val="FF0DF4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  <a:cs typeface="Arial" charset="0"/>
                  </a:rPr>
                  <a:t>No</a:t>
                </a:r>
                <a:endParaRPr lang="en-GB" b="1" kern="1200">
                  <a:solidFill>
                    <a:srgbClr val="FF0DF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endParaRPr>
              </a:p>
            </p:txBody>
          </p:sp>
          <p:sp>
            <p:nvSpPr>
              <p:cNvPr id="8219" name="Line 56"/>
              <p:cNvSpPr>
                <a:spLocks noChangeShapeType="1"/>
              </p:cNvSpPr>
              <p:nvPr/>
            </p:nvSpPr>
            <p:spPr bwMode="auto">
              <a:xfrm>
                <a:off x="3831" y="3069"/>
                <a:ext cx="1278" cy="0"/>
              </a:xfrm>
              <a:prstGeom prst="line">
                <a:avLst/>
              </a:prstGeom>
              <a:noFill/>
              <a:ln w="9525">
                <a:solidFill>
                  <a:srgbClr val="FF0DF4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4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217" name="Line 57"/>
            <p:cNvSpPr>
              <a:spLocks noChangeShapeType="1"/>
            </p:cNvSpPr>
            <p:nvPr/>
          </p:nvSpPr>
          <p:spPr bwMode="auto">
            <a:xfrm>
              <a:off x="5376" y="3069"/>
              <a:ext cx="132" cy="0"/>
            </a:xfrm>
            <a:prstGeom prst="line">
              <a:avLst/>
            </a:prstGeom>
            <a:noFill/>
            <a:ln w="9525">
              <a:solidFill>
                <a:srgbClr val="FF0DF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s-ES" sz="24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58"/>
          <p:cNvGrpSpPr>
            <a:grpSpLocks/>
          </p:cNvGrpSpPr>
          <p:nvPr/>
        </p:nvGrpSpPr>
        <p:grpSpPr bwMode="auto">
          <a:xfrm>
            <a:off x="6081713" y="1077913"/>
            <a:ext cx="2943225" cy="5607050"/>
            <a:chOff x="3831" y="679"/>
            <a:chExt cx="1854" cy="3532"/>
          </a:xfrm>
        </p:grpSpPr>
        <p:sp>
          <p:nvSpPr>
            <p:cNvPr id="121915" name="Text Box 59"/>
            <p:cNvSpPr txBox="1">
              <a:spLocks noChangeArrowheads="1"/>
            </p:cNvSpPr>
            <p:nvPr/>
          </p:nvSpPr>
          <p:spPr bwMode="auto">
            <a:xfrm>
              <a:off x="4532" y="3634"/>
              <a:ext cx="1153" cy="5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ES_tradnl" b="1" kern="1200">
                  <a:solidFill>
                    <a:srgbClr val="FF0DF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Arial" charset="0"/>
                </a:rPr>
                <a:t>No claudicación intermitente de origen vascular</a:t>
              </a:r>
              <a:endParaRPr lang="en-GB" b="1" kern="1200">
                <a:solidFill>
                  <a:srgbClr val="FF0D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Arial" charset="0"/>
              </a:endParaRPr>
            </a:p>
          </p:txBody>
        </p:sp>
        <p:grpSp>
          <p:nvGrpSpPr>
            <p:cNvPr id="21" name="Group 60"/>
            <p:cNvGrpSpPr>
              <a:grpSpLocks/>
            </p:cNvGrpSpPr>
            <p:nvPr/>
          </p:nvGrpSpPr>
          <p:grpSpPr bwMode="auto">
            <a:xfrm>
              <a:off x="3831" y="679"/>
              <a:ext cx="1677" cy="2955"/>
              <a:chOff x="3831" y="679"/>
              <a:chExt cx="1677" cy="2955"/>
            </a:xfrm>
          </p:grpSpPr>
          <p:grpSp>
            <p:nvGrpSpPr>
              <p:cNvPr id="22" name="Group 61"/>
              <p:cNvGrpSpPr>
                <a:grpSpLocks/>
              </p:cNvGrpSpPr>
              <p:nvPr/>
            </p:nvGrpSpPr>
            <p:grpSpPr bwMode="auto">
              <a:xfrm>
                <a:off x="3831" y="679"/>
                <a:ext cx="1611" cy="231"/>
                <a:chOff x="3831" y="679"/>
                <a:chExt cx="1611" cy="231"/>
              </a:xfrm>
            </p:grpSpPr>
            <p:sp>
              <p:nvSpPr>
                <p:cNvPr id="121918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5074" y="679"/>
                  <a:ext cx="368" cy="231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s-ES_tradnl" b="1" kern="1200">
                      <a:solidFill>
                        <a:srgbClr val="FF0DF4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  <a:ea typeface="+mn-ea"/>
                      <a:cs typeface="Arial" charset="0"/>
                    </a:rPr>
                    <a:t>No</a:t>
                  </a:r>
                  <a:endParaRPr lang="en-GB" b="1" kern="1200">
                    <a:solidFill>
                      <a:srgbClr val="FF0DF4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15" name="Line 63"/>
                <p:cNvSpPr>
                  <a:spLocks noChangeShapeType="1"/>
                </p:cNvSpPr>
                <p:nvPr/>
              </p:nvSpPr>
              <p:spPr bwMode="auto">
                <a:xfrm>
                  <a:off x="3831" y="785"/>
                  <a:ext cx="1278" cy="0"/>
                </a:xfrm>
                <a:prstGeom prst="line">
                  <a:avLst/>
                </a:prstGeom>
                <a:noFill/>
                <a:ln w="9525">
                  <a:solidFill>
                    <a:srgbClr val="FF0DF4"/>
                  </a:solidFill>
                  <a:round/>
                  <a:headEnd/>
                  <a:tailEnd type="triangle" w="sm" len="sm"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64"/>
              <p:cNvGrpSpPr>
                <a:grpSpLocks/>
              </p:cNvGrpSpPr>
              <p:nvPr/>
            </p:nvGrpSpPr>
            <p:grpSpPr bwMode="auto">
              <a:xfrm>
                <a:off x="5376" y="785"/>
                <a:ext cx="132" cy="2849"/>
                <a:chOff x="5376" y="785"/>
                <a:chExt cx="132" cy="2849"/>
              </a:xfrm>
            </p:grpSpPr>
            <p:sp>
              <p:nvSpPr>
                <p:cNvPr id="8212" name="Line 65"/>
                <p:cNvSpPr>
                  <a:spLocks noChangeShapeType="1"/>
                </p:cNvSpPr>
                <p:nvPr/>
              </p:nvSpPr>
              <p:spPr bwMode="auto">
                <a:xfrm>
                  <a:off x="5376" y="785"/>
                  <a:ext cx="132" cy="0"/>
                </a:xfrm>
                <a:prstGeom prst="line">
                  <a:avLst/>
                </a:prstGeom>
                <a:noFill/>
                <a:ln w="9525">
                  <a:solidFill>
                    <a:srgbClr val="FF0DF4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13" name="Line 66"/>
                <p:cNvSpPr>
                  <a:spLocks noChangeShapeType="1"/>
                </p:cNvSpPr>
                <p:nvPr/>
              </p:nvSpPr>
              <p:spPr bwMode="auto">
                <a:xfrm rot="5400000">
                  <a:off x="4083" y="2210"/>
                  <a:ext cx="2849" cy="0"/>
                </a:xfrm>
                <a:prstGeom prst="line">
                  <a:avLst/>
                </a:prstGeom>
                <a:noFill/>
                <a:ln w="9525">
                  <a:solidFill>
                    <a:srgbClr val="FF0DF4"/>
                  </a:solidFill>
                  <a:round/>
                  <a:headEnd/>
                  <a:tailEnd type="triangle" w="sm" len="sm"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8110538" y="212725"/>
          <a:ext cx="731837" cy="469900"/>
        </p:xfrm>
        <a:graphic>
          <a:graphicData uri="http://schemas.openxmlformats.org/presentationml/2006/ole">
            <p:oleObj spid="_x0000_s69634" name="Imagen" r:id="rId4" imgW="8954750" imgH="5772956" progId="Word.Picture.8">
              <p:embed/>
            </p:oleObj>
          </a:graphicData>
        </a:graphic>
      </p:graphicFrame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622300" y="417513"/>
            <a:ext cx="7793038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defRPr/>
            </a:pPr>
            <a:r>
              <a:rPr lang="en-US" sz="28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Resultados: ITB y diagnóstico previo de EAP</a:t>
            </a:r>
            <a:endParaRPr lang="en-US" sz="3200" b="1" kern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2581275" y="1828800"/>
            <a:ext cx="725488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&lt; 0,40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(10)   </a:t>
            </a:r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381000" y="2654300"/>
            <a:ext cx="19081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l" rtl="0"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/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Síntomas de claudicación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/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No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Típica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Atípica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No aplicable </a:t>
            </a:r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2740025" y="3648075"/>
            <a:ext cx="317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/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A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1</a:t>
            </a: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/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8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0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1 </a:t>
            </a: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3702050" y="1828800"/>
            <a:ext cx="12033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0,40-0,69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(85)   </a:t>
            </a:r>
          </a:p>
        </p:txBody>
      </p:sp>
      <p:sp>
        <p:nvSpPr>
          <p:cNvPr id="132104" name="Rectangle 8"/>
          <p:cNvSpPr>
            <a:spLocks noChangeArrowheads="1"/>
          </p:cNvSpPr>
          <p:nvPr/>
        </p:nvSpPr>
        <p:spPr bwMode="auto">
          <a:xfrm>
            <a:off x="5057775" y="1828800"/>
            <a:ext cx="12033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0,70-0,90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(179)   </a:t>
            </a: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6370638" y="1828800"/>
            <a:ext cx="12033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0,91-1,30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(990)   </a:t>
            </a:r>
          </a:p>
        </p:txBody>
      </p:sp>
      <p:sp>
        <p:nvSpPr>
          <p:cNvPr id="132106" name="Rectangle 10"/>
          <p:cNvSpPr>
            <a:spLocks noChangeArrowheads="1"/>
          </p:cNvSpPr>
          <p:nvPr/>
        </p:nvSpPr>
        <p:spPr bwMode="auto">
          <a:xfrm>
            <a:off x="7573963" y="1828800"/>
            <a:ext cx="12033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buFont typeface="Wingdings" pitchFamily="2" charset="2"/>
              <a:buNone/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&gt; 1,30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(41)   </a:t>
            </a:r>
          </a:p>
        </p:txBody>
      </p:sp>
      <p:sp>
        <p:nvSpPr>
          <p:cNvPr id="132107" name="Rectangle 11"/>
          <p:cNvSpPr>
            <a:spLocks noChangeArrowheads="1"/>
          </p:cNvSpPr>
          <p:nvPr/>
        </p:nvSpPr>
        <p:spPr bwMode="auto">
          <a:xfrm>
            <a:off x="4073525" y="3648075"/>
            <a:ext cx="5222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/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A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28</a:t>
            </a:r>
            <a:br>
              <a:rPr lang="en-US" sz="2000" b="1" kern="1200">
                <a:solidFill>
                  <a:srgbClr val="FFFA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46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5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6 </a:t>
            </a:r>
          </a:p>
        </p:txBody>
      </p:sp>
      <p:sp>
        <p:nvSpPr>
          <p:cNvPr id="132108" name="Rectangle 12"/>
          <p:cNvSpPr>
            <a:spLocks noChangeArrowheads="1"/>
          </p:cNvSpPr>
          <p:nvPr/>
        </p:nvSpPr>
        <p:spPr bwMode="auto">
          <a:xfrm>
            <a:off x="5470525" y="3648075"/>
            <a:ext cx="5222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/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A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112</a:t>
            </a: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/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45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10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11</a:t>
            </a: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6651625" y="3648075"/>
            <a:ext cx="5222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/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837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0D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72</a:t>
            </a:r>
            <a:br>
              <a:rPr lang="en-US" sz="2000" b="1" kern="1200">
                <a:solidFill>
                  <a:srgbClr val="FF0D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0D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21</a:t>
            </a:r>
            <a:br>
              <a:rPr lang="en-US" sz="2000" b="1" kern="1200">
                <a:solidFill>
                  <a:srgbClr val="FF0D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57 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7893050" y="3648075"/>
            <a:ext cx="5222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/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31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6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1</a:t>
            </a:r>
            <a:b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</a:b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3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5053013" y="1295400"/>
            <a:ext cx="12033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 rtl="0">
              <a:defRPr/>
            </a:pPr>
            <a:r>
              <a:rPr lang="en-US" sz="2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+mn-ea"/>
                <a:cs typeface="+mn-cs"/>
              </a:rPr>
              <a:t>ITB   </a:t>
            </a: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>
            <a:off x="381000" y="2654300"/>
            <a:ext cx="8461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/>
            <a:endParaRPr lang="es-E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 flipH="1">
            <a:off x="2108200" y="1828800"/>
            <a:ext cx="12700" cy="330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/>
            <a:endParaRPr lang="es-E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6307138" y="1828800"/>
            <a:ext cx="0" cy="330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/>
            <a:endParaRPr lang="es-E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>
            <a:off x="7653338" y="1828800"/>
            <a:ext cx="0" cy="330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/>
            <a:endParaRPr lang="es-ES" kern="1200">
              <a:solidFill>
                <a:srgbClr val="FFFFFF"/>
              </a:solidFill>
              <a:latin typeface="Tahoma"/>
              <a:ea typeface="+mn-ea"/>
              <a:cs typeface="+mn-cs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915988" y="3622675"/>
            <a:ext cx="5102225" cy="2828925"/>
            <a:chOff x="577" y="2282"/>
            <a:chExt cx="3214" cy="1782"/>
          </a:xfrm>
        </p:grpSpPr>
        <p:sp>
          <p:nvSpPr>
            <p:cNvPr id="11289" name="Rectangle 21"/>
            <p:cNvSpPr>
              <a:spLocks noChangeArrowheads="1"/>
            </p:cNvSpPr>
            <p:nvPr/>
          </p:nvSpPr>
          <p:spPr bwMode="auto">
            <a:xfrm>
              <a:off x="1642" y="2282"/>
              <a:ext cx="2149" cy="582"/>
            </a:xfrm>
            <a:prstGeom prst="rect">
              <a:avLst/>
            </a:prstGeom>
            <a:noFill/>
            <a:ln w="9525">
              <a:solidFill>
                <a:srgbClr val="FFFA0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/>
              <a:endParaRPr lang="es-ES" kern="1200">
                <a:solidFill>
                  <a:srgbClr val="FFFFFF"/>
                </a:solidFill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290" name="Line 22"/>
            <p:cNvSpPr>
              <a:spLocks noChangeShapeType="1"/>
            </p:cNvSpPr>
            <p:nvPr/>
          </p:nvSpPr>
          <p:spPr bwMode="auto">
            <a:xfrm flipH="1">
              <a:off x="1642" y="2664"/>
              <a:ext cx="0" cy="920"/>
            </a:xfrm>
            <a:prstGeom prst="line">
              <a:avLst/>
            </a:prstGeom>
            <a:noFill/>
            <a:ln w="9525">
              <a:solidFill>
                <a:srgbClr val="FFFA0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/>
              <a:endParaRPr lang="es-ES" kern="1200">
                <a:solidFill>
                  <a:srgbClr val="FFFFFF"/>
                </a:solidFill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32119" name="Rectangle 23"/>
            <p:cNvSpPr>
              <a:spLocks noChangeArrowheads="1"/>
            </p:cNvSpPr>
            <p:nvPr/>
          </p:nvSpPr>
          <p:spPr bwMode="auto">
            <a:xfrm>
              <a:off x="577" y="3760"/>
              <a:ext cx="2298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b"/>
            <a:lstStyle/>
            <a:p>
              <a:pPr algn="ctr" rtl="0">
                <a:defRPr/>
              </a:pPr>
              <a:r>
                <a:rPr lang="en-US" sz="2000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rPr>
                <a:t/>
              </a:r>
              <a:br>
                <a:rPr lang="en-US" sz="2000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rPr>
              </a:br>
              <a:r>
                <a:rPr lang="en-US" sz="2000" b="1" kern="1200">
                  <a:solidFill>
                    <a:srgbClr val="FFFA0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rPr>
                <a:t>141/</a:t>
              </a:r>
              <a:r>
                <a:rPr lang="en-US" sz="2000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rPr>
                <a:t>256 = 55,1 % con EAP no tienen claudicación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289175" y="3949700"/>
            <a:ext cx="6608763" cy="2501900"/>
            <a:chOff x="1442" y="2488"/>
            <a:chExt cx="4163" cy="1576"/>
          </a:xfrm>
        </p:grpSpPr>
        <p:sp>
          <p:nvSpPr>
            <p:cNvPr id="11286" name="Rectangle 25"/>
            <p:cNvSpPr>
              <a:spLocks noChangeArrowheads="1"/>
            </p:cNvSpPr>
            <p:nvPr/>
          </p:nvSpPr>
          <p:spPr bwMode="auto">
            <a:xfrm>
              <a:off x="1442" y="2488"/>
              <a:ext cx="3230" cy="376"/>
            </a:xfrm>
            <a:prstGeom prst="rect">
              <a:avLst/>
            </a:prstGeom>
            <a:noFill/>
            <a:ln w="9525">
              <a:solidFill>
                <a:srgbClr val="FF0DF4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/>
              <a:endParaRPr lang="es-ES" kern="1200">
                <a:solidFill>
                  <a:srgbClr val="FFFFFF"/>
                </a:solidFill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32122" name="Rectangle 26"/>
            <p:cNvSpPr>
              <a:spLocks noChangeArrowheads="1"/>
            </p:cNvSpPr>
            <p:nvPr/>
          </p:nvSpPr>
          <p:spPr bwMode="auto">
            <a:xfrm>
              <a:off x="3090" y="3760"/>
              <a:ext cx="251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b"/>
            <a:lstStyle/>
            <a:p>
              <a:pPr algn="ctr" rtl="0">
                <a:defRPr/>
              </a:pPr>
              <a:r>
                <a:rPr lang="en-US" sz="2000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rPr>
                <a:t/>
              </a:r>
              <a:br>
                <a:rPr lang="en-US" sz="2000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rPr>
              </a:br>
              <a:r>
                <a:rPr lang="en-US" sz="2000" b="1" kern="1200">
                  <a:solidFill>
                    <a:srgbClr val="FF0DF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rPr>
                <a:t>93</a:t>
              </a:r>
              <a:r>
                <a:rPr lang="en-US" sz="2000" b="1" kern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+mn-ea"/>
                  <a:cs typeface="+mn-cs"/>
                </a:rPr>
                <a:t>/207 = 44,9 % con diagnóstico claudicación no tienen EAP por ITB</a:t>
              </a:r>
            </a:p>
          </p:txBody>
        </p:sp>
        <p:sp>
          <p:nvSpPr>
            <p:cNvPr id="11288" name="Line 27"/>
            <p:cNvSpPr>
              <a:spLocks noChangeShapeType="1"/>
            </p:cNvSpPr>
            <p:nvPr/>
          </p:nvSpPr>
          <p:spPr bwMode="auto">
            <a:xfrm>
              <a:off x="4672" y="2864"/>
              <a:ext cx="0" cy="720"/>
            </a:xfrm>
            <a:prstGeom prst="line">
              <a:avLst/>
            </a:prstGeom>
            <a:noFill/>
            <a:ln w="9525">
              <a:solidFill>
                <a:srgbClr val="FF0DF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/>
              <a:endParaRPr lang="es-ES" kern="1200">
                <a:solidFill>
                  <a:srgbClr val="FFFFFF"/>
                </a:solidFill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4744"/>
            <a:ext cx="209804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8110538" y="212725"/>
          <a:ext cx="731837" cy="469900"/>
        </p:xfrm>
        <a:graphic>
          <a:graphicData uri="http://schemas.openxmlformats.org/presentationml/2006/ole">
            <p:oleObj spid="_x0000_s70658" name="Imagen" r:id="rId4" imgW="8954750" imgH="5772956" progId="Word.Picture.8">
              <p:embed/>
            </p:oleObj>
          </a:graphicData>
        </a:graphic>
      </p:graphicFrame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622300" y="417513"/>
            <a:ext cx="7793038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defRPr/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Resultados: ITB y diagnóstico previo de EAP</a:t>
            </a: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2581275" y="1828800"/>
            <a:ext cx="725488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 0,40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(10)   </a:t>
            </a: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381000" y="2654300"/>
            <a:ext cx="19081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/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Diagnóstico previo EAP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/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No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Diag. Clínico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Diag. ITB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Diag. Angio </a:t>
            </a:r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2740025" y="3648075"/>
            <a:ext cx="317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/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solidFill>
                  <a:srgbClr val="FFFA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5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/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3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1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1 </a:t>
            </a: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3702050" y="1828800"/>
            <a:ext cx="12033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0,40-0,69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(85)   </a:t>
            </a:r>
          </a:p>
        </p:txBody>
      </p:sp>
      <p:sp>
        <p:nvSpPr>
          <p:cNvPr id="130056" name="Rectangle 8"/>
          <p:cNvSpPr>
            <a:spLocks noChangeArrowheads="1"/>
          </p:cNvSpPr>
          <p:nvPr/>
        </p:nvSpPr>
        <p:spPr bwMode="auto">
          <a:xfrm>
            <a:off x="5057775" y="1828800"/>
            <a:ext cx="12033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0,70-0,90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(179)   </a:t>
            </a:r>
          </a:p>
        </p:txBody>
      </p:sp>
      <p:sp>
        <p:nvSpPr>
          <p:cNvPr id="130057" name="Rectangle 9"/>
          <p:cNvSpPr>
            <a:spLocks noChangeArrowheads="1"/>
          </p:cNvSpPr>
          <p:nvPr/>
        </p:nvSpPr>
        <p:spPr bwMode="auto">
          <a:xfrm>
            <a:off x="6370638" y="1828800"/>
            <a:ext cx="12033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0,91-1,30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(990)   </a:t>
            </a:r>
          </a:p>
        </p:txBody>
      </p:sp>
      <p:sp>
        <p:nvSpPr>
          <p:cNvPr id="130058" name="Rectangle 10"/>
          <p:cNvSpPr>
            <a:spLocks noChangeArrowheads="1"/>
          </p:cNvSpPr>
          <p:nvPr/>
        </p:nvSpPr>
        <p:spPr bwMode="auto">
          <a:xfrm>
            <a:off x="7573963" y="1828800"/>
            <a:ext cx="12033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buFont typeface="Wingdings" pitchFamily="2" charset="2"/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 1,30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(41)   </a:t>
            </a:r>
          </a:p>
        </p:txBody>
      </p:sp>
      <p:sp>
        <p:nvSpPr>
          <p:cNvPr id="130059" name="Rectangle 11"/>
          <p:cNvSpPr>
            <a:spLocks noChangeArrowheads="1"/>
          </p:cNvSpPr>
          <p:nvPr/>
        </p:nvSpPr>
        <p:spPr bwMode="auto">
          <a:xfrm>
            <a:off x="4073525" y="3648075"/>
            <a:ext cx="5222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/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solidFill>
                  <a:srgbClr val="FFFA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57</a:t>
            </a:r>
            <a:br>
              <a:rPr lang="en-US" sz="2000" b="1">
                <a:solidFill>
                  <a:srgbClr val="FFFA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18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 </a:t>
            </a:r>
          </a:p>
        </p:txBody>
      </p:sp>
      <p:sp>
        <p:nvSpPr>
          <p:cNvPr id="130060" name="Rectangle 12"/>
          <p:cNvSpPr>
            <a:spLocks noChangeArrowheads="1"/>
          </p:cNvSpPr>
          <p:nvPr/>
        </p:nvSpPr>
        <p:spPr bwMode="auto">
          <a:xfrm>
            <a:off x="5470525" y="3648075"/>
            <a:ext cx="5222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/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solidFill>
                  <a:srgbClr val="FFFA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152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/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20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3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3 </a:t>
            </a:r>
          </a:p>
        </p:txBody>
      </p:sp>
      <p:sp>
        <p:nvSpPr>
          <p:cNvPr id="130061" name="Rectangle 13"/>
          <p:cNvSpPr>
            <a:spLocks noChangeArrowheads="1"/>
          </p:cNvSpPr>
          <p:nvPr/>
        </p:nvSpPr>
        <p:spPr bwMode="auto">
          <a:xfrm>
            <a:off x="6651625" y="3648075"/>
            <a:ext cx="5222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/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952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solidFill>
                  <a:srgbClr val="FF0D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26</a:t>
            </a:r>
            <a:br>
              <a:rPr lang="en-US" sz="2000" b="1">
                <a:solidFill>
                  <a:srgbClr val="FF0D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solidFill>
                  <a:srgbClr val="FF0D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  <a:br>
              <a:rPr lang="en-US" sz="2000" b="1">
                <a:solidFill>
                  <a:srgbClr val="FF0D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solidFill>
                  <a:srgbClr val="FF0D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5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</a:p>
        </p:txBody>
      </p:sp>
      <p:sp>
        <p:nvSpPr>
          <p:cNvPr id="130062" name="Rectangle 14"/>
          <p:cNvSpPr>
            <a:spLocks noChangeArrowheads="1"/>
          </p:cNvSpPr>
          <p:nvPr/>
        </p:nvSpPr>
        <p:spPr bwMode="auto">
          <a:xfrm>
            <a:off x="7893050" y="3648075"/>
            <a:ext cx="5222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/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35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1</a:t>
            </a:r>
            <a:b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</a:b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0</a:t>
            </a:r>
          </a:p>
        </p:txBody>
      </p:sp>
      <p:sp>
        <p:nvSpPr>
          <p:cNvPr id="130063" name="Rectangle 15"/>
          <p:cNvSpPr>
            <a:spLocks noChangeArrowheads="1"/>
          </p:cNvSpPr>
          <p:nvPr/>
        </p:nvSpPr>
        <p:spPr bwMode="auto">
          <a:xfrm>
            <a:off x="5053013" y="1295400"/>
            <a:ext cx="12033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b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ITB   </a:t>
            </a:r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381000" y="2654300"/>
            <a:ext cx="8461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 flipH="1">
            <a:off x="2108200" y="1828800"/>
            <a:ext cx="12700" cy="330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6307138" y="1828800"/>
            <a:ext cx="0" cy="330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7653338" y="1828800"/>
            <a:ext cx="0" cy="330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915988" y="3622675"/>
            <a:ext cx="5102225" cy="2828925"/>
            <a:chOff x="577" y="2282"/>
            <a:chExt cx="3214" cy="1782"/>
          </a:xfrm>
        </p:grpSpPr>
        <p:sp>
          <p:nvSpPr>
            <p:cNvPr id="10265" name="Rectangle 21"/>
            <p:cNvSpPr>
              <a:spLocks noChangeArrowheads="1"/>
            </p:cNvSpPr>
            <p:nvPr/>
          </p:nvSpPr>
          <p:spPr bwMode="auto">
            <a:xfrm>
              <a:off x="1642" y="2282"/>
              <a:ext cx="2149" cy="810"/>
            </a:xfrm>
            <a:prstGeom prst="rect">
              <a:avLst/>
            </a:prstGeom>
            <a:noFill/>
            <a:ln w="9525">
              <a:solidFill>
                <a:srgbClr val="FFFA0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66" name="Line 22"/>
            <p:cNvSpPr>
              <a:spLocks noChangeShapeType="1"/>
            </p:cNvSpPr>
            <p:nvPr/>
          </p:nvSpPr>
          <p:spPr bwMode="auto">
            <a:xfrm flipH="1">
              <a:off x="1642" y="3108"/>
              <a:ext cx="1062" cy="476"/>
            </a:xfrm>
            <a:prstGeom prst="line">
              <a:avLst/>
            </a:prstGeom>
            <a:noFill/>
            <a:ln w="9525">
              <a:solidFill>
                <a:srgbClr val="FFFA0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0071" name="Rectangle 23"/>
            <p:cNvSpPr>
              <a:spLocks noChangeArrowheads="1"/>
            </p:cNvSpPr>
            <p:nvPr/>
          </p:nvSpPr>
          <p:spPr bwMode="auto">
            <a:xfrm>
              <a:off x="577" y="3760"/>
              <a:ext cx="2298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b"/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/>
              </a:r>
              <a:br>
                <a:rPr lang="en-US" sz="2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</a:br>
              <a:r>
                <a:rPr lang="en-US" sz="2000" b="1">
                  <a:solidFill>
                    <a:srgbClr val="FFFA0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214/</a:t>
              </a:r>
              <a:r>
                <a:rPr lang="en-US" sz="2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274 = 78,1 % con EAP no diagnosticados previamente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289175" y="3949700"/>
            <a:ext cx="6608763" cy="2501900"/>
            <a:chOff x="1442" y="2488"/>
            <a:chExt cx="4163" cy="1576"/>
          </a:xfrm>
        </p:grpSpPr>
        <p:sp>
          <p:nvSpPr>
            <p:cNvPr id="10262" name="Rectangle 25"/>
            <p:cNvSpPr>
              <a:spLocks noChangeArrowheads="1"/>
            </p:cNvSpPr>
            <p:nvPr/>
          </p:nvSpPr>
          <p:spPr bwMode="auto">
            <a:xfrm>
              <a:off x="1442" y="2488"/>
              <a:ext cx="3230" cy="720"/>
            </a:xfrm>
            <a:prstGeom prst="rect">
              <a:avLst/>
            </a:prstGeom>
            <a:noFill/>
            <a:ln w="9525">
              <a:solidFill>
                <a:srgbClr val="FF0DF4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0074" name="Rectangle 26"/>
            <p:cNvSpPr>
              <a:spLocks noChangeArrowheads="1"/>
            </p:cNvSpPr>
            <p:nvPr/>
          </p:nvSpPr>
          <p:spPr bwMode="auto">
            <a:xfrm>
              <a:off x="3307" y="3760"/>
              <a:ext cx="2298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anchor="b"/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/>
              </a:r>
              <a:br>
                <a:rPr lang="en-US" sz="2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</a:br>
              <a:r>
                <a:rPr lang="en-US" sz="2000" b="1">
                  <a:solidFill>
                    <a:srgbClr val="FF0DF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35</a:t>
              </a:r>
              <a:r>
                <a:rPr lang="en-US" sz="2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/94 = 37,2 % con diagnóstico de EAP no la tienen por ITB</a:t>
              </a:r>
            </a:p>
          </p:txBody>
        </p:sp>
        <p:sp>
          <p:nvSpPr>
            <p:cNvPr id="10264" name="Line 27"/>
            <p:cNvSpPr>
              <a:spLocks noChangeShapeType="1"/>
            </p:cNvSpPr>
            <p:nvPr/>
          </p:nvSpPr>
          <p:spPr bwMode="auto">
            <a:xfrm>
              <a:off x="3446" y="3232"/>
              <a:ext cx="329" cy="352"/>
            </a:xfrm>
            <a:prstGeom prst="line">
              <a:avLst/>
            </a:prstGeom>
            <a:noFill/>
            <a:ln w="9525">
              <a:solidFill>
                <a:srgbClr val="FF0DF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719"/>
            <a:ext cx="9143999" cy="4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D-04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032125" y="18684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THE PREDICTION OF DIABETIC NEUROPATHIC FOOT ULCERATION USING VIBRATION PERCEPTION THRESHOLDS</a:t>
            </a:r>
            <a:br>
              <a:rPr lang="en-US" sz="2000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2000">
                <a:solidFill>
                  <a:schemeClr val="tx2"/>
                </a:solidFill>
                <a:latin typeface="Times New Roman" pitchFamily="18" charset="0"/>
              </a:rPr>
              <a:t>Diabetes Care 1994,17,557-560</a:t>
            </a: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1104900" y="1828800"/>
          <a:ext cx="7543800" cy="4114800"/>
        </p:xfrm>
        <a:graphic>
          <a:graphicData uri="http://schemas.openxmlformats.org/presentationml/2006/ole">
            <p:oleObj spid="_x0000_s60418" name="Worksheet" r:id="rId3" imgW="3137040" imgH="171468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440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644900"/>
            <a:ext cx="288925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4900"/>
            <a:ext cx="292100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1413" y="3644900"/>
            <a:ext cx="2922587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INTERVENCIONES PROGRAMADAS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PREVENCIÓN PRIMARIA</a:t>
            </a:r>
          </a:p>
          <a:p>
            <a:pPr lvl="1"/>
            <a:r>
              <a:rPr lang="es-ES" dirty="0" smtClean="0"/>
              <a:t>PREVENIR AMI. </a:t>
            </a:r>
          </a:p>
          <a:p>
            <a:pPr lvl="1"/>
            <a:r>
              <a:rPr lang="es-ES" dirty="0" smtClean="0"/>
              <a:t>PREVENIR ULCERA </a:t>
            </a:r>
          </a:p>
          <a:p>
            <a:pPr lvl="1"/>
            <a:r>
              <a:rPr lang="es-ES" dirty="0" smtClean="0"/>
              <a:t>EN BUSCA DEL CALLO</a:t>
            </a:r>
          </a:p>
          <a:p>
            <a:r>
              <a:rPr lang="es-ES" dirty="0" smtClean="0"/>
              <a:t>PREVENCION SECUNDARIA</a:t>
            </a:r>
          </a:p>
          <a:p>
            <a:pPr lvl="1"/>
            <a:r>
              <a:rPr lang="es-ES" dirty="0" smtClean="0"/>
              <a:t> EVITAR LA PROGRESIÓN ULCERA-AMI </a:t>
            </a:r>
          </a:p>
          <a:p>
            <a:pPr lvl="1"/>
            <a:r>
              <a:rPr lang="es-ES" dirty="0" smtClean="0"/>
              <a:t>AMI-REAMPUTACIÓN MORTALIDAD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CENTRADO EN CIRUGÍA VASCULAR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TRATAMIENTO INTENSIVO</a:t>
            </a:r>
          </a:p>
          <a:p>
            <a:pPr lvl="1"/>
            <a:r>
              <a:rPr lang="es-ES" dirty="0" smtClean="0"/>
              <a:t>FACTORES DE RIESGO</a:t>
            </a:r>
          </a:p>
          <a:p>
            <a:pPr lvl="1"/>
            <a:r>
              <a:rPr lang="es-ES" dirty="0" smtClean="0"/>
              <a:t>INFECCIÓN</a:t>
            </a:r>
          </a:p>
          <a:p>
            <a:pPr lvl="1"/>
            <a:r>
              <a:rPr lang="es-ES" dirty="0" smtClean="0"/>
              <a:t>REHABILITACIÓN</a:t>
            </a:r>
          </a:p>
          <a:p>
            <a:pPr lvl="1"/>
            <a:r>
              <a:rPr lang="es-ES" dirty="0" smtClean="0"/>
              <a:t>IRC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91440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b="36050"/>
          <a:stretch>
            <a:fillRect/>
          </a:stretch>
        </p:blipFill>
        <p:spPr bwMode="auto">
          <a:xfrm>
            <a:off x="0" y="4652963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275855" cy="169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0"/>
            <a:ext cx="1920081" cy="166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0"/>
            <a:ext cx="3779912" cy="23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19" y="1772817"/>
            <a:ext cx="5987929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36296" cy="336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86850" y="2169734"/>
            <a:ext cx="4293095" cy="666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2843808" cy="198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2890928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3203848" cy="16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25644"/>
            <a:ext cx="9166918" cy="443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TASA RE-AMI / MORTALIDAD</a:t>
            </a:r>
            <a:endParaRPr lang="es-E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0" y="2000239"/>
          <a:ext cx="9144001" cy="2118478"/>
        </p:xfrm>
        <a:graphic>
          <a:graphicData uri="http://schemas.openxmlformats.org/drawingml/2006/table">
            <a:tbl>
              <a:tblPr/>
              <a:tblGrid>
                <a:gridCol w="1231084"/>
                <a:gridCol w="991998"/>
                <a:gridCol w="1791050"/>
                <a:gridCol w="990950"/>
                <a:gridCol w="1791050"/>
                <a:gridCol w="1198577"/>
                <a:gridCol w="1149292"/>
              </a:tblGrid>
              <a:tr h="901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DM 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94-97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REAMPUTACIÓN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s-ES" sz="1800" b="1" baseline="30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ER</a:t>
                      </a: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 AÑO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NO DM 94-97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REAMPUTACION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s-ES" sz="1800" b="1" baseline="30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ER</a:t>
                      </a: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 AÑO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MORTALIDAD  ANUAL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DM                     NoDM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0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1ª AMI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109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39 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(35.7</a:t>
                      </a: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14 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(19.7)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13,1/3,6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7,8/3,3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901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MAYORES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MENORES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67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15 (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35,7)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24  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(35,8)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11 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(22,4)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(13,6)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25,9/13,3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53,1/22,2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17,6/6,7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27,8/33,0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0" y="4643446"/>
          <a:ext cx="9144002" cy="1577340"/>
        </p:xfrm>
        <a:graphic>
          <a:graphicData uri="http://schemas.openxmlformats.org/drawingml/2006/table">
            <a:tbl>
              <a:tblPr/>
              <a:tblGrid>
                <a:gridCol w="1231085"/>
                <a:gridCol w="991999"/>
                <a:gridCol w="1791050"/>
                <a:gridCol w="990950"/>
                <a:gridCol w="1791050"/>
                <a:gridCol w="1198576"/>
                <a:gridCol w="114929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DM 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98-00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REAMPUTACIÓN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s-ES" sz="1800" b="1" baseline="300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ER</a:t>
                      </a:r>
                      <a:r>
                        <a:rPr lang="es-ES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 AÑO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NO DM 98-00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REAMPUTACION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s-ES" sz="1800" b="1" baseline="30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ER</a:t>
                      </a: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 AÑO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MORTALIDAD  ANUAL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DM                     NoDM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1ª AMI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59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9 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(15.2%)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61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12 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(19.6)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9,0/2,2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4,8/1,8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MAYORES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MENORES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5 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(22,7)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4  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(10,8)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8 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(18.1)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es-E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(23,5)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15,9/3,3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23,1/12,2</a:t>
                      </a:r>
                      <a:endParaRPr lang="es-E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13,6/2,7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17,8/12,5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0" y="6488668"/>
            <a:ext cx="835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/>
              <a:t>AL Calle-Pascual et al </a:t>
            </a:r>
            <a:r>
              <a:rPr lang="es-ES" b="1" i="1" dirty="0" err="1" smtClean="0"/>
              <a:t>Av</a:t>
            </a:r>
            <a:r>
              <a:rPr lang="es-ES" b="1" i="1" dirty="0" smtClean="0"/>
              <a:t> </a:t>
            </a:r>
            <a:r>
              <a:rPr lang="es-ES" b="1" i="1" dirty="0" err="1" smtClean="0"/>
              <a:t>Diabetol</a:t>
            </a:r>
            <a:r>
              <a:rPr lang="es-ES" b="1" i="1" dirty="0" smtClean="0"/>
              <a:t> 1998,14:165-172, </a:t>
            </a:r>
            <a:r>
              <a:rPr lang="es-ES" b="1" i="1" dirty="0" err="1" smtClean="0"/>
              <a:t>Endocrinol</a:t>
            </a:r>
            <a:r>
              <a:rPr lang="es-ES" b="1" i="1" dirty="0" smtClean="0"/>
              <a:t> </a:t>
            </a:r>
            <a:r>
              <a:rPr lang="es-ES" b="1" i="1" dirty="0" err="1" smtClean="0"/>
              <a:t>Nutr</a:t>
            </a:r>
            <a:r>
              <a:rPr lang="es-ES" b="1" i="1" dirty="0" smtClean="0"/>
              <a:t> 2006, (1)53:60-67</a:t>
            </a:r>
            <a:endParaRPr lang="es-ES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9473" cy="136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980728"/>
            <a:ext cx="3635896" cy="44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36" y="2564904"/>
            <a:ext cx="9127264" cy="406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073108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00463"/>
            <a:ext cx="4930775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0"/>
            <a:ext cx="3406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55613"/>
            <a:ext cx="8459788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763713" y="0"/>
          <a:ext cx="5143500" cy="6858000"/>
        </p:xfrm>
        <a:graphic>
          <a:graphicData uri="http://schemas.openxmlformats.org/presentationml/2006/ole">
            <p:oleObj spid="_x0000_s65538" name="Imagen de mapa de bits" r:id="rId3" imgW="11657143" imgH="15542857" progId="PBrush">
              <p:embed/>
            </p:oleObj>
          </a:graphicData>
        </a:graphic>
      </p:graphicFrame>
      <p:pic>
        <p:nvPicPr>
          <p:cNvPr id="79875" name="Picture 3" descr="Dscn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D-04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D-04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660525" y="270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-3175" y="0"/>
          <a:ext cx="9150350" cy="6311900"/>
        </p:xfrm>
        <a:graphic>
          <a:graphicData uri="http://schemas.openxmlformats.org/presentationml/2006/ole">
            <p:oleObj spid="_x0000_s3074" name="Diapositiva" r:id="rId4" imgW="7372440" imgH="5086440" progId="PowerPoint.Slide.8">
              <p:embed/>
            </p:oleObj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524000" y="6400800"/>
            <a:ext cx="657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A.L. Calle Pascual y col Av Diabetol 1995,10:41-46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0" y="0"/>
          <a:ext cx="9148763" cy="6310313"/>
        </p:xfrm>
        <a:graphic>
          <a:graphicData uri="http://schemas.openxmlformats.org/presentationml/2006/ole">
            <p:oleObj spid="_x0000_s4098" name="Diapositiva" r:id="rId3" imgW="4454612" imgH="3084591" progId="PowerPoint.Slide.8">
              <p:embed/>
            </p:oleObj>
          </a:graphicData>
        </a:graphic>
      </p:graphicFrame>
      <p:sp>
        <p:nvSpPr>
          <p:cNvPr id="3" name="2 Rectángulo"/>
          <p:cNvSpPr/>
          <p:nvPr/>
        </p:nvSpPr>
        <p:spPr>
          <a:xfrm>
            <a:off x="0" y="6211669"/>
            <a:ext cx="8929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latin typeface="Arial" pitchFamily="34" charset="0"/>
              </a:rPr>
              <a:t>A.L. Calle-Pascual et al. Diabetes </a:t>
            </a:r>
            <a:r>
              <a:rPr lang="es-ES_tradnl" b="1" dirty="0" err="1" smtClean="0">
                <a:latin typeface="Arial" pitchFamily="34" charset="0"/>
              </a:rPr>
              <a:t>Metabolism</a:t>
            </a:r>
            <a:r>
              <a:rPr lang="es-ES_tradnl" b="1" dirty="0" smtClean="0">
                <a:latin typeface="Arial" pitchFamily="34" charset="0"/>
              </a:rPr>
              <a:t> 1997,23,519-523</a:t>
            </a:r>
            <a:endParaRPr lang="es-ES_trad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-1588" y="0"/>
          <a:ext cx="9148763" cy="6310313"/>
        </p:xfrm>
        <a:graphic>
          <a:graphicData uri="http://schemas.openxmlformats.org/presentationml/2006/ole">
            <p:oleObj spid="_x0000_s5122" name="Diapositiva" r:id="rId3" imgW="7372440" imgH="5086440" progId="PowerPoint.Slide.8">
              <p:embed/>
            </p:oleObj>
          </a:graphicData>
        </a:graphic>
      </p:graphicFrame>
      <p:sp>
        <p:nvSpPr>
          <p:cNvPr id="3" name="2 Rectángulo"/>
          <p:cNvSpPr/>
          <p:nvPr/>
        </p:nvSpPr>
        <p:spPr>
          <a:xfrm>
            <a:off x="0" y="6211669"/>
            <a:ext cx="8929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latin typeface="Arial" pitchFamily="34" charset="0"/>
              </a:rPr>
              <a:t>A.L. Calle-Pascual et al. Diabetes </a:t>
            </a:r>
            <a:r>
              <a:rPr lang="es-ES_tradnl" b="1" dirty="0" err="1" smtClean="0">
                <a:latin typeface="Arial" pitchFamily="34" charset="0"/>
              </a:rPr>
              <a:t>Metabolism</a:t>
            </a:r>
            <a:r>
              <a:rPr lang="es-ES_tradnl" b="1" dirty="0" smtClean="0">
                <a:latin typeface="Arial" pitchFamily="34" charset="0"/>
              </a:rPr>
              <a:t> 1997,23,519-523</a:t>
            </a:r>
            <a:endParaRPr lang="es-ES_trad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3" y="68263"/>
            <a:ext cx="8829675" cy="571500"/>
          </a:xfrm>
        </p:spPr>
        <p:txBody>
          <a:bodyPr wrap="none" anchor="t"/>
          <a:lstStyle/>
          <a:p>
            <a:r>
              <a:rPr lang="es-ES_tradnl" sz="2400" b="1" dirty="0">
                <a:solidFill>
                  <a:srgbClr val="FFFF80"/>
                </a:solidFill>
              </a:rPr>
              <a:t>BASELINE VARIABLES PREDICTIVE OF FOOT ULCERS</a:t>
            </a:r>
            <a:endParaRPr lang="es-ES_tradnl" sz="2400" b="1" dirty="0"/>
          </a:p>
        </p:txBody>
      </p:sp>
      <p:sp>
        <p:nvSpPr>
          <p:cNvPr id="40963" name="Freeform 3"/>
          <p:cNvSpPr>
            <a:spLocks/>
          </p:cNvSpPr>
          <p:nvPr/>
        </p:nvSpPr>
        <p:spPr bwMode="auto">
          <a:xfrm>
            <a:off x="157163" y="639763"/>
            <a:ext cx="8831262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24" y="0"/>
              </a:cxn>
            </a:cxnLst>
            <a:rect l="0" t="0" r="r" b="b"/>
            <a:pathLst>
              <a:path w="6025" h="1">
                <a:moveTo>
                  <a:pt x="0" y="0"/>
                </a:moveTo>
                <a:lnTo>
                  <a:pt x="6024" y="0"/>
                </a:lnTo>
              </a:path>
            </a:pathLst>
          </a:custGeom>
          <a:noFill/>
          <a:ln w="635" cap="flat" cmpd="sng">
            <a:solidFill>
              <a:srgbClr val="DFA659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s-ES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7163" y="6434138"/>
            <a:ext cx="41148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1900" kern="1200">
                <a:solidFill>
                  <a:srgbClr val="00FFFF"/>
                </a:solidFill>
                <a:latin typeface="Arial" pitchFamily="34" charset="0"/>
                <a:ea typeface="+mn-ea"/>
                <a:cs typeface="+mn-cs"/>
              </a:rPr>
              <a:t>Boulton et al. Diabetologia 1999,42,A27</a:t>
            </a:r>
            <a:endParaRPr lang="es-ES_tradnl" sz="2400" kern="120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80988" y="1208088"/>
            <a:ext cx="8582025" cy="4657725"/>
            <a:chOff x="192" y="761"/>
            <a:chExt cx="5854" cy="2934"/>
          </a:xfrm>
        </p:grpSpPr>
        <p:sp>
          <p:nvSpPr>
            <p:cNvPr id="40966" name="Text Box 6"/>
            <p:cNvSpPr txBox="1">
              <a:spLocks noChangeArrowheads="1"/>
            </p:cNvSpPr>
            <p:nvPr/>
          </p:nvSpPr>
          <p:spPr bwMode="auto">
            <a:xfrm>
              <a:off x="3224" y="787"/>
              <a:ext cx="144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Relative Risk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67" name="Text Box 7"/>
            <p:cNvSpPr txBox="1">
              <a:spLocks noChangeArrowheads="1"/>
            </p:cNvSpPr>
            <p:nvPr/>
          </p:nvSpPr>
          <p:spPr bwMode="auto">
            <a:xfrm>
              <a:off x="4970" y="787"/>
              <a:ext cx="99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95% C.I.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68" name="Text Box 8"/>
            <p:cNvSpPr txBox="1">
              <a:spLocks noChangeArrowheads="1"/>
            </p:cNvSpPr>
            <p:nvPr/>
          </p:nvSpPr>
          <p:spPr bwMode="auto">
            <a:xfrm>
              <a:off x="198" y="1160"/>
              <a:ext cx="239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Lower limb amputation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69" name="Text Box 9"/>
            <p:cNvSpPr txBox="1">
              <a:spLocks noChangeArrowheads="1"/>
            </p:cNvSpPr>
            <p:nvPr/>
          </p:nvSpPr>
          <p:spPr bwMode="auto">
            <a:xfrm>
              <a:off x="3787" y="1160"/>
              <a:ext cx="44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9,5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70" name="Text Box 10"/>
            <p:cNvSpPr txBox="1">
              <a:spLocks noChangeArrowheads="1"/>
            </p:cNvSpPr>
            <p:nvPr/>
          </p:nvSpPr>
          <p:spPr bwMode="auto">
            <a:xfrm>
              <a:off x="4970" y="1160"/>
              <a:ext cx="95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6,3-14,2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71" name="Text Box 11"/>
            <p:cNvSpPr txBox="1">
              <a:spLocks noChangeArrowheads="1"/>
            </p:cNvSpPr>
            <p:nvPr/>
          </p:nvSpPr>
          <p:spPr bwMode="auto">
            <a:xfrm>
              <a:off x="198" y="1533"/>
              <a:ext cx="85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NDS</a:t>
              </a:r>
              <a:r>
                <a:rPr lang="es-ES_tradnl" sz="2600" kern="1200">
                  <a:solidFill>
                    <a:srgbClr val="FFFFFF"/>
                  </a:solidFill>
                  <a:latin typeface="Symbol" pitchFamily="18" charset="2"/>
                  <a:ea typeface="+mn-ea"/>
                  <a:cs typeface="+mn-cs"/>
                </a:rPr>
                <a:t>³</a:t>
              </a: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6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72" name="Text Box 12"/>
            <p:cNvSpPr txBox="1">
              <a:spLocks noChangeArrowheads="1"/>
            </p:cNvSpPr>
            <p:nvPr/>
          </p:nvSpPr>
          <p:spPr bwMode="auto">
            <a:xfrm>
              <a:off x="3787" y="1533"/>
              <a:ext cx="44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6,4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73" name="Text Box 13"/>
            <p:cNvSpPr txBox="1">
              <a:spLocks noChangeArrowheads="1"/>
            </p:cNvSpPr>
            <p:nvPr/>
          </p:nvSpPr>
          <p:spPr bwMode="auto">
            <a:xfrm>
              <a:off x="4970" y="1533"/>
              <a:ext cx="82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5,0-8,1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74" name="Text Box 14"/>
            <p:cNvSpPr txBox="1">
              <a:spLocks noChangeArrowheads="1"/>
            </p:cNvSpPr>
            <p:nvPr/>
          </p:nvSpPr>
          <p:spPr bwMode="auto">
            <a:xfrm>
              <a:off x="198" y="1906"/>
              <a:ext cx="200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Abnormal pin-prick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75" name="Text Box 15"/>
            <p:cNvSpPr txBox="1">
              <a:spLocks noChangeArrowheads="1"/>
            </p:cNvSpPr>
            <p:nvPr/>
          </p:nvSpPr>
          <p:spPr bwMode="auto">
            <a:xfrm>
              <a:off x="3787" y="1906"/>
              <a:ext cx="44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5,0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76" name="Text Box 16"/>
            <p:cNvSpPr txBox="1">
              <a:spLocks noChangeArrowheads="1"/>
            </p:cNvSpPr>
            <p:nvPr/>
          </p:nvSpPr>
          <p:spPr bwMode="auto">
            <a:xfrm>
              <a:off x="4970" y="1906"/>
              <a:ext cx="82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3,9-6,4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77" name="Text Box 17"/>
            <p:cNvSpPr txBox="1">
              <a:spLocks noChangeArrowheads="1"/>
            </p:cNvSpPr>
            <p:nvPr/>
          </p:nvSpPr>
          <p:spPr bwMode="auto">
            <a:xfrm>
              <a:off x="198" y="2278"/>
              <a:ext cx="257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         vibration sensation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78" name="Text Box 18"/>
            <p:cNvSpPr txBox="1">
              <a:spLocks noChangeArrowheads="1"/>
            </p:cNvSpPr>
            <p:nvPr/>
          </p:nvSpPr>
          <p:spPr bwMode="auto">
            <a:xfrm>
              <a:off x="3787" y="2278"/>
              <a:ext cx="44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4,9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79" name="Text Box 19"/>
            <p:cNvSpPr txBox="1">
              <a:spLocks noChangeArrowheads="1"/>
            </p:cNvSpPr>
            <p:nvPr/>
          </p:nvSpPr>
          <p:spPr bwMode="auto">
            <a:xfrm>
              <a:off x="4970" y="2278"/>
              <a:ext cx="82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3,8-6,4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80" name="Text Box 20"/>
            <p:cNvSpPr txBox="1">
              <a:spLocks noChangeArrowheads="1"/>
            </p:cNvSpPr>
            <p:nvPr/>
          </p:nvSpPr>
          <p:spPr bwMode="auto">
            <a:xfrm>
              <a:off x="198" y="2651"/>
              <a:ext cx="228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Absent ankle reflexes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81" name="Text Box 21"/>
            <p:cNvSpPr txBox="1">
              <a:spLocks noChangeArrowheads="1"/>
            </p:cNvSpPr>
            <p:nvPr/>
          </p:nvSpPr>
          <p:spPr bwMode="auto">
            <a:xfrm>
              <a:off x="3787" y="2651"/>
              <a:ext cx="44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5,0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82" name="Text Box 22"/>
            <p:cNvSpPr txBox="1">
              <a:spLocks noChangeArrowheads="1"/>
            </p:cNvSpPr>
            <p:nvPr/>
          </p:nvSpPr>
          <p:spPr bwMode="auto">
            <a:xfrm>
              <a:off x="4970" y="2651"/>
              <a:ext cx="82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3,7-6,8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83" name="Text Box 23"/>
            <p:cNvSpPr txBox="1">
              <a:spLocks noChangeArrowheads="1"/>
            </p:cNvSpPr>
            <p:nvPr/>
          </p:nvSpPr>
          <p:spPr bwMode="auto">
            <a:xfrm>
              <a:off x="198" y="3024"/>
              <a:ext cx="238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Insensitivity to 10g-MF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84" name="Text Box 24"/>
            <p:cNvSpPr txBox="1">
              <a:spLocks noChangeArrowheads="1"/>
            </p:cNvSpPr>
            <p:nvPr/>
          </p:nvSpPr>
          <p:spPr bwMode="auto">
            <a:xfrm>
              <a:off x="3787" y="3024"/>
              <a:ext cx="44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4,5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85" name="Text Box 25"/>
            <p:cNvSpPr txBox="1">
              <a:spLocks noChangeArrowheads="1"/>
            </p:cNvSpPr>
            <p:nvPr/>
          </p:nvSpPr>
          <p:spPr bwMode="auto">
            <a:xfrm>
              <a:off x="4970" y="3024"/>
              <a:ext cx="82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3,6-5,7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86" name="Text Box 26"/>
            <p:cNvSpPr txBox="1">
              <a:spLocks noChangeArrowheads="1"/>
            </p:cNvSpPr>
            <p:nvPr/>
          </p:nvSpPr>
          <p:spPr bwMode="auto">
            <a:xfrm>
              <a:off x="198" y="3397"/>
              <a:ext cx="59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PVD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87" name="Text Box 27"/>
            <p:cNvSpPr txBox="1">
              <a:spLocks noChangeArrowheads="1"/>
            </p:cNvSpPr>
            <p:nvPr/>
          </p:nvSpPr>
          <p:spPr bwMode="auto">
            <a:xfrm>
              <a:off x="3787" y="3397"/>
              <a:ext cx="44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2,9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88" name="Text Box 28"/>
            <p:cNvSpPr txBox="1">
              <a:spLocks noChangeArrowheads="1"/>
            </p:cNvSpPr>
            <p:nvPr/>
          </p:nvSpPr>
          <p:spPr bwMode="auto">
            <a:xfrm>
              <a:off x="4970" y="3397"/>
              <a:ext cx="82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 rtl="0" eaLnBrk="0" fontAlgn="base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</a:pPr>
              <a:r>
                <a:rPr lang="es-ES_tradnl" sz="2600" kern="1200">
                  <a:solidFill>
                    <a:srgbClr val="FFFFFF"/>
                  </a:solidFill>
                  <a:latin typeface="Arial" pitchFamily="34" charset="0"/>
                  <a:ea typeface="+mn-ea"/>
                  <a:cs typeface="+mn-cs"/>
                </a:rPr>
                <a:t>2,3-3,7</a:t>
              </a:r>
              <a:endParaRPr lang="es-ES_tradnl" sz="24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0989" name="Line 29"/>
            <p:cNvSpPr>
              <a:spLocks noChangeShapeType="1"/>
            </p:cNvSpPr>
            <p:nvPr/>
          </p:nvSpPr>
          <p:spPr bwMode="auto">
            <a:xfrm flipV="1">
              <a:off x="3133" y="761"/>
              <a:ext cx="0" cy="2934"/>
            </a:xfrm>
            <a:prstGeom prst="line">
              <a:avLst/>
            </a:prstGeom>
            <a:noFill/>
            <a:ln w="0">
              <a:solidFill>
                <a:srgbClr val="DFA6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s-ES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0990" name="Line 30"/>
            <p:cNvSpPr>
              <a:spLocks noChangeShapeType="1"/>
            </p:cNvSpPr>
            <p:nvPr/>
          </p:nvSpPr>
          <p:spPr bwMode="auto">
            <a:xfrm>
              <a:off x="192" y="1110"/>
              <a:ext cx="5854" cy="0"/>
            </a:xfrm>
            <a:prstGeom prst="line">
              <a:avLst/>
            </a:prstGeom>
            <a:noFill/>
            <a:ln w="0">
              <a:solidFill>
                <a:srgbClr val="DFA65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s-ES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eño predeterminado">
  <a:themeElements>
    <a:clrScheme name="">
      <a:dk1>
        <a:srgbClr val="808080"/>
      </a:dk1>
      <a:lt1>
        <a:srgbClr val="FFFFFF"/>
      </a:lt1>
      <a:dk2>
        <a:srgbClr val="000000"/>
      </a:dk2>
      <a:lt2>
        <a:srgbClr val="00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3">
      <a:dk1>
        <a:srgbClr val="FF99CC"/>
      </a:dk1>
      <a:lt1>
        <a:srgbClr val="FFFFFF"/>
      </a:lt1>
      <a:dk2>
        <a:srgbClr val="081759"/>
      </a:dk2>
      <a:lt2>
        <a:srgbClr val="9966FF"/>
      </a:lt2>
      <a:accent1>
        <a:srgbClr val="FFCC00"/>
      </a:accent1>
      <a:accent2>
        <a:srgbClr val="99CC00"/>
      </a:accent2>
      <a:accent3>
        <a:srgbClr val="AAABB5"/>
      </a:accent3>
      <a:accent4>
        <a:srgbClr val="DADADA"/>
      </a:accent4>
      <a:accent5>
        <a:srgbClr val="FFE2AA"/>
      </a:accent5>
      <a:accent6>
        <a:srgbClr val="8AB900"/>
      </a:accent6>
      <a:hlink>
        <a:srgbClr val="00CCFF"/>
      </a:hlink>
      <a:folHlink>
        <a:srgbClr val="FF99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2A2E32"/>
        </a:dk1>
        <a:lt1>
          <a:srgbClr val="FFFFFF"/>
        </a:lt1>
        <a:dk2>
          <a:srgbClr val="081759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BB5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FFBF56"/>
        </a:dk1>
        <a:lt1>
          <a:srgbClr val="FFFFFF"/>
        </a:lt1>
        <a:dk2>
          <a:srgbClr val="081759"/>
        </a:dk2>
        <a:lt2>
          <a:srgbClr val="F06157"/>
        </a:lt2>
        <a:accent1>
          <a:srgbClr val="B82875"/>
        </a:accent1>
        <a:accent2>
          <a:srgbClr val="5DA2DE"/>
        </a:accent2>
        <a:accent3>
          <a:srgbClr val="AAABB5"/>
        </a:accent3>
        <a:accent4>
          <a:srgbClr val="DADADA"/>
        </a:accent4>
        <a:accent5>
          <a:srgbClr val="D8ACBD"/>
        </a:accent5>
        <a:accent6>
          <a:srgbClr val="5392C9"/>
        </a:accent6>
        <a:hlink>
          <a:srgbClr val="60CA8E"/>
        </a:hlink>
        <a:folHlink>
          <a:srgbClr val="B2B45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626370"/>
        </a:dk1>
        <a:lt1>
          <a:srgbClr val="FFFFFF"/>
        </a:lt1>
        <a:dk2>
          <a:srgbClr val="081759"/>
        </a:dk2>
        <a:lt2>
          <a:srgbClr val="FD9211"/>
        </a:lt2>
        <a:accent1>
          <a:srgbClr val="FFBF56"/>
        </a:accent1>
        <a:accent2>
          <a:srgbClr val="B82875"/>
        </a:accent2>
        <a:accent3>
          <a:srgbClr val="AAABB5"/>
        </a:accent3>
        <a:accent4>
          <a:srgbClr val="DADADA"/>
        </a:accent4>
        <a:accent5>
          <a:srgbClr val="FFDCB4"/>
        </a:accent5>
        <a:accent6>
          <a:srgbClr val="A62369"/>
        </a:accent6>
        <a:hlink>
          <a:srgbClr val="7EFE3E"/>
        </a:hlink>
        <a:folHlink>
          <a:srgbClr val="2BA4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626370"/>
        </a:dk1>
        <a:lt1>
          <a:srgbClr val="FFFFFF"/>
        </a:lt1>
        <a:dk2>
          <a:srgbClr val="081759"/>
        </a:dk2>
        <a:lt2>
          <a:srgbClr val="FD9211"/>
        </a:lt2>
        <a:accent1>
          <a:srgbClr val="FFBF56"/>
        </a:accent1>
        <a:accent2>
          <a:srgbClr val="B82875"/>
        </a:accent2>
        <a:accent3>
          <a:srgbClr val="AAABB5"/>
        </a:accent3>
        <a:accent4>
          <a:srgbClr val="DADADA"/>
        </a:accent4>
        <a:accent5>
          <a:srgbClr val="FFDCB4"/>
        </a:accent5>
        <a:accent6>
          <a:srgbClr val="A62369"/>
        </a:accent6>
        <a:hlink>
          <a:srgbClr val="2BA4FF"/>
        </a:hlink>
        <a:folHlink>
          <a:srgbClr val="7EFE3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FF99CC"/>
        </a:dk1>
        <a:lt1>
          <a:srgbClr val="FFFFFF"/>
        </a:lt1>
        <a:dk2>
          <a:srgbClr val="081759"/>
        </a:dk2>
        <a:lt2>
          <a:srgbClr val="CC3399"/>
        </a:lt2>
        <a:accent1>
          <a:srgbClr val="FFCC00"/>
        </a:accent1>
        <a:accent2>
          <a:srgbClr val="99CC00"/>
        </a:accent2>
        <a:accent3>
          <a:srgbClr val="AAABB5"/>
        </a:accent3>
        <a:accent4>
          <a:srgbClr val="DADADA"/>
        </a:accent4>
        <a:accent5>
          <a:srgbClr val="FFE2AA"/>
        </a:accent5>
        <a:accent6>
          <a:srgbClr val="8AB900"/>
        </a:accent6>
        <a:hlink>
          <a:srgbClr val="00CC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FF99CC"/>
        </a:dk1>
        <a:lt1>
          <a:srgbClr val="FFFFFF"/>
        </a:lt1>
        <a:dk2>
          <a:srgbClr val="081759"/>
        </a:dk2>
        <a:lt2>
          <a:srgbClr val="9966FF"/>
        </a:lt2>
        <a:accent1>
          <a:srgbClr val="FFCC00"/>
        </a:accent1>
        <a:accent2>
          <a:srgbClr val="99CC00"/>
        </a:accent2>
        <a:accent3>
          <a:srgbClr val="AAABB5"/>
        </a:accent3>
        <a:accent4>
          <a:srgbClr val="DADADA"/>
        </a:accent4>
        <a:accent5>
          <a:srgbClr val="FFE2AA"/>
        </a:accent5>
        <a:accent6>
          <a:srgbClr val="8AB900"/>
        </a:accent6>
        <a:hlink>
          <a:srgbClr val="00CC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céano">
  <a:themeElements>
    <a:clrScheme name="Océ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éa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é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céano">
  <a:themeElements>
    <a:clrScheme name="Océano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éa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éano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o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485</Words>
  <Application>Microsoft Office PowerPoint</Application>
  <PresentationFormat>Presentación en pantalla (4:3)</PresentationFormat>
  <Paragraphs>187</Paragraphs>
  <Slides>36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10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36</vt:i4>
      </vt:variant>
    </vt:vector>
  </HeadingPairs>
  <TitlesOfParts>
    <vt:vector size="51" baseType="lpstr">
      <vt:lpstr>Tema de Office</vt:lpstr>
      <vt:lpstr>Diseño predeterminado</vt:lpstr>
      <vt:lpstr>1_Diseño predeterminado</vt:lpstr>
      <vt:lpstr>Blank Presentation</vt:lpstr>
      <vt:lpstr>Océano</vt:lpstr>
      <vt:lpstr>1_Océano</vt:lpstr>
      <vt:lpstr>2_Diseño predeterminado</vt:lpstr>
      <vt:lpstr>Diseño personalizado</vt:lpstr>
      <vt:lpstr>3_Diseño predeterminado</vt:lpstr>
      <vt:lpstr>1_Tema de Office</vt:lpstr>
      <vt:lpstr>Diapositiva</vt:lpstr>
      <vt:lpstr>Imagen de mapa de bits</vt:lpstr>
      <vt:lpstr>CorelPhotoPaint.Image.8</vt:lpstr>
      <vt:lpstr>Imagen</vt:lpstr>
      <vt:lpstr>Worksheet</vt:lpstr>
      <vt:lpstr>Diapositiva 1</vt:lpstr>
      <vt:lpstr>CONCEPTO</vt:lpstr>
      <vt:lpstr>Diapositiva 3</vt:lpstr>
      <vt:lpstr>Diapositiva 4</vt:lpstr>
      <vt:lpstr>Diapositiva 5</vt:lpstr>
      <vt:lpstr>Diapositiva 6</vt:lpstr>
      <vt:lpstr>Diapositiva 7</vt:lpstr>
      <vt:lpstr>Diapositiva 8</vt:lpstr>
      <vt:lpstr>BASELINE VARIABLES PREDICTIVE OF FOOT ULCERS</vt:lpstr>
      <vt:lpstr>REGRESION MÚLTIPLE  PIE CON RIESGO ALTO</vt:lpstr>
      <vt:lpstr>CONTROL METABÓLICO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PIE DIABÉTICO ¿CÓMO REALIZAR DESPISTAJE EVP?</vt:lpstr>
      <vt:lpstr>Cuestionario de Edinburgh (ECQ)</vt:lpstr>
      <vt:lpstr>Diapositiva 23</vt:lpstr>
      <vt:lpstr>Diapositiva 24</vt:lpstr>
      <vt:lpstr>Diapositiva 25</vt:lpstr>
      <vt:lpstr>Diapositiva 26</vt:lpstr>
      <vt:lpstr>Diapositiva 27</vt:lpstr>
      <vt:lpstr>INTERVENCIONES PROGRAMADAS</vt:lpstr>
      <vt:lpstr>CENTRADO EN CIRUGÍA VASCULAR</vt:lpstr>
      <vt:lpstr>Diapositiva 30</vt:lpstr>
      <vt:lpstr>Diapositiva 31</vt:lpstr>
      <vt:lpstr>Diapositiva 32</vt:lpstr>
      <vt:lpstr>TASA RE-AMI / MORTALIDAD</vt:lpstr>
      <vt:lpstr>Diapositiva 34</vt:lpstr>
      <vt:lpstr>Diapositiva 35</vt:lpstr>
      <vt:lpstr>Diapositiva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USER_</dc:creator>
  <cp:lastModifiedBy>USER_</cp:lastModifiedBy>
  <cp:revision>35</cp:revision>
  <dcterms:created xsi:type="dcterms:W3CDTF">2018-04-22T10:04:53Z</dcterms:created>
  <dcterms:modified xsi:type="dcterms:W3CDTF">2018-04-24T05:15:48Z</dcterms:modified>
</cp:coreProperties>
</file>