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tags/tag38.xml" ContentType="application/vnd.openxmlformats-officedocument.presentationml.tags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32.xml" ContentType="application/vnd.openxmlformats-officedocument.theme+xml"/>
  <Override PartName="/ppt/tags/tag41.xml" ContentType="application/vnd.openxmlformats-officedocument.presentationml.tags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Default Extension="emf" ContentType="image/x-emf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tags/tag13.xml" ContentType="application/vnd.openxmlformats-officedocument.presentationml.tags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0.xml" ContentType="application/vnd.openxmlformats-officedocument.presentationml.slideLayout+xml"/>
  <Override PartName="/ppt/tags/tag29.xml" ContentType="application/vnd.openxmlformats-officedocument.presentationml.tags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theme/theme45.xml" ContentType="application/vnd.openxmlformats-officedocument.theme+xml"/>
  <Override PartName="/ppt/notesSlides/notesSlide32.xml" ContentType="application/vnd.openxmlformats-officedocument.presentationml.notesSlide+xml"/>
  <Override PartName="/ppt/theme/theme23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ags/tag32.xml" ContentType="application/vnd.openxmlformats-officedocument.presentationml.tags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39.xml" ContentType="application/vnd.openxmlformats-officedocument.theme+xml"/>
  <Override PartName="/ppt/slideLayouts/slideLayout268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8.xml" ContentType="application/vnd.openxmlformats-officedocument.theme+xml"/>
  <Override PartName="/ppt/slideLayouts/slideLayout170.xml" ContentType="application/vnd.openxmlformats-officedocument.presentationml.slideLayout+xml"/>
  <Override PartName="/ppt/tags/tag37.xml" ContentType="application/vnd.openxmlformats-officedocument.presentationml.tags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tags/tag26.xml" ContentType="application/vnd.openxmlformats-officedocument.presentationml.tags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tags/tag15.xml" ContentType="application/vnd.openxmlformats-officedocument.presentationml.tags+xml"/>
  <Override PartName="/ppt/slideLayouts/slideLayout224.xml" ContentType="application/vnd.openxmlformats-officedocument.presentationml.slideLayout+xml"/>
  <Override PartName="/ppt/theme/theme42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31.xml" ContentType="application/vnd.openxmlformats-officedocument.theme+xml"/>
  <Override PartName="/ppt/tags/tag40.xml" ContentType="application/vnd.openxmlformats-officedocument.presentationml.tags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20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Default Extension="fntdata" ContentType="application/x-fontdata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47.xml" ContentType="application/vnd.openxmlformats-officedocument.theme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ags/tag45.xml" ContentType="application/vnd.openxmlformats-officedocument.presentationml.tags+xml"/>
  <Override PartName="/ppt/theme/theme3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ags/tag34.xml" ContentType="application/vnd.openxmlformats-officedocument.presentationml.tags+xml"/>
  <Override PartName="/ppt/slideLayouts/slideLayout243.xml" ContentType="application/vnd.openxmlformats-officedocument.presentationml.slideLayout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ags/tag9.xml" ContentType="application/vnd.openxmlformats-officedocument.presentationml.tags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28.xml" ContentType="application/vnd.openxmlformats-officedocument.presentationml.tags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44.xml" ContentType="application/vnd.openxmlformats-officedocument.theme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33.xml" ContentType="application/vnd.openxmlformats-officedocument.theme+xml"/>
  <Default Extension="vml" ContentType="application/vnd.openxmlformats-officedocument.vmlDrawing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22.xml" ContentType="application/vnd.openxmlformats-officedocument.theme+xml"/>
  <Override PartName="/ppt/slideLayouts/slideLayout99.xml" ContentType="application/vnd.openxmlformats-officedocument.presentationml.slide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ags/tag20.xml" ContentType="application/vnd.openxmlformats-officedocument.presentationml.tags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3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111.xml" ContentType="application/vnd.openxmlformats-officedocument.presentationml.slideLayout+xml"/>
  <Override PartName="/ppt/theme/theme27.xml" ContentType="application/vnd.openxmlformats-officedocument.theme+xml"/>
  <Override PartName="/ppt/tags/tag36.xml" ContentType="application/vnd.openxmlformats-officedocument.presentationml.tags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41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30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ags/tag3.xml" ContentType="application/vnd.openxmlformats-officedocument.presentationml.tags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ags/tag19.xml" ContentType="application/vnd.openxmlformats-officedocument.presentationml.tags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24.xml" ContentType="application/vnd.openxmlformats-officedocument.them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tags/tag22.xml" ContentType="application/vnd.openxmlformats-officedocument.presentationml.tags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ags/tag11.xml" ContentType="application/vnd.openxmlformats-officedocument.presentationml.tags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notesSlides/notesSlide30.xml" ContentType="application/vnd.openxmlformats-officedocument.presentationml.notesSlide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tags/tag46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24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24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theme/theme34.xml" ContentType="application/vnd.openxmlformats-officedocument.theme+xml"/>
  <Override PartName="/ppt/tags/tag43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ags/tag21.xml" ContentType="application/vnd.openxmlformats-officedocument.presentationml.tags+xml"/>
  <Override PartName="/ppt/slideLayouts/slideLayout2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3" r:id="rId2"/>
    <p:sldMasterId id="2147483727" r:id="rId3"/>
    <p:sldMasterId id="2147483733" r:id="rId4"/>
    <p:sldMasterId id="2147483753" r:id="rId5"/>
    <p:sldMasterId id="2147483760" r:id="rId6"/>
    <p:sldMasterId id="2147483769" r:id="rId7"/>
    <p:sldMasterId id="2147483774" r:id="rId8"/>
    <p:sldMasterId id="2147483782" r:id="rId9"/>
    <p:sldMasterId id="2147483793" r:id="rId10"/>
    <p:sldMasterId id="2147483799" r:id="rId11"/>
    <p:sldMasterId id="2147483807" r:id="rId12"/>
    <p:sldMasterId id="2147483819" r:id="rId13"/>
    <p:sldMasterId id="2147483826" r:id="rId14"/>
    <p:sldMasterId id="2147483830" r:id="rId15"/>
    <p:sldMasterId id="2147483835" r:id="rId16"/>
    <p:sldMasterId id="2147483845" r:id="rId17"/>
    <p:sldMasterId id="2147483861" r:id="rId18"/>
    <p:sldMasterId id="2147483869" r:id="rId19"/>
    <p:sldMasterId id="2147483877" r:id="rId20"/>
    <p:sldMasterId id="2147483881" r:id="rId21"/>
    <p:sldMasterId id="2147483887" r:id="rId22"/>
    <p:sldMasterId id="2147483895" r:id="rId23"/>
    <p:sldMasterId id="2147483902" r:id="rId24"/>
    <p:sldMasterId id="2147483911" r:id="rId25"/>
    <p:sldMasterId id="2147483931" r:id="rId26"/>
    <p:sldMasterId id="2147483939" r:id="rId27"/>
    <p:sldMasterId id="2147483949" r:id="rId28"/>
    <p:sldMasterId id="2147483959" r:id="rId29"/>
    <p:sldMasterId id="2147483969" r:id="rId30"/>
    <p:sldMasterId id="2147483993" r:id="rId31"/>
    <p:sldMasterId id="2147484001" r:id="rId32"/>
    <p:sldMasterId id="2147484011" r:id="rId33"/>
    <p:sldMasterId id="2147484020" r:id="rId34"/>
    <p:sldMasterId id="2147484027" r:id="rId35"/>
    <p:sldMasterId id="2147484035" r:id="rId36"/>
    <p:sldMasterId id="2147484044" r:id="rId37"/>
    <p:sldMasterId id="2147484056" r:id="rId38"/>
    <p:sldMasterId id="2147484065" r:id="rId39"/>
    <p:sldMasterId id="2147484072" r:id="rId40"/>
    <p:sldMasterId id="2147484079" r:id="rId41"/>
    <p:sldMasterId id="2147484105" r:id="rId42"/>
    <p:sldMasterId id="2147484129" r:id="rId43"/>
    <p:sldMasterId id="2147484165" r:id="rId44"/>
    <p:sldMasterId id="2147484191" r:id="rId45"/>
    <p:sldMasterId id="2147484228" r:id="rId46"/>
  </p:sldMasterIdLst>
  <p:notesMasterIdLst>
    <p:notesMasterId r:id="rId86"/>
  </p:notesMasterIdLst>
  <p:handoutMasterIdLst>
    <p:handoutMasterId r:id="rId87"/>
  </p:handoutMasterIdLst>
  <p:sldIdLst>
    <p:sldId id="1327" r:id="rId47"/>
    <p:sldId id="1424" r:id="rId48"/>
    <p:sldId id="1428" r:id="rId49"/>
    <p:sldId id="1441" r:id="rId50"/>
    <p:sldId id="1425" r:id="rId51"/>
    <p:sldId id="1376" r:id="rId52"/>
    <p:sldId id="1426" r:id="rId53"/>
    <p:sldId id="1436" r:id="rId54"/>
    <p:sldId id="1437" r:id="rId55"/>
    <p:sldId id="1438" r:id="rId56"/>
    <p:sldId id="1351" r:id="rId57"/>
    <p:sldId id="1352" r:id="rId58"/>
    <p:sldId id="1353" r:id="rId59"/>
    <p:sldId id="1365" r:id="rId60"/>
    <p:sldId id="1442" r:id="rId61"/>
    <p:sldId id="1443" r:id="rId62"/>
    <p:sldId id="1444" r:id="rId63"/>
    <p:sldId id="1354" r:id="rId64"/>
    <p:sldId id="1432" r:id="rId65"/>
    <p:sldId id="1409" r:id="rId66"/>
    <p:sldId id="1430" r:id="rId67"/>
    <p:sldId id="1413" r:id="rId68"/>
    <p:sldId id="1355" r:id="rId69"/>
    <p:sldId id="1414" r:id="rId70"/>
    <p:sldId id="1356" r:id="rId71"/>
    <p:sldId id="1412" r:id="rId72"/>
    <p:sldId id="1315" r:id="rId73"/>
    <p:sldId id="1316" r:id="rId74"/>
    <p:sldId id="1317" r:id="rId75"/>
    <p:sldId id="1318" r:id="rId76"/>
    <p:sldId id="1381" r:id="rId77"/>
    <p:sldId id="1380" r:id="rId78"/>
    <p:sldId id="1383" r:id="rId79"/>
    <p:sldId id="1314" r:id="rId80"/>
    <p:sldId id="1408" r:id="rId81"/>
    <p:sldId id="1312" r:id="rId82"/>
    <p:sldId id="1429" r:id="rId83"/>
    <p:sldId id="1439" r:id="rId84"/>
    <p:sldId id="1434" r:id="rId85"/>
  </p:sldIdLst>
  <p:sldSz cx="9144000" cy="5143500" type="screen16x9"/>
  <p:notesSz cx="6794500" cy="9906000"/>
  <p:embeddedFontLst>
    <p:embeddedFont>
      <p:font typeface="Calibri" pitchFamily="34" charset="0"/>
      <p:regular r:id="rId88"/>
      <p:bold r:id="rId89"/>
      <p:italic r:id="rId90"/>
      <p:boldItalic r:id="rId91"/>
    </p:embeddedFont>
    <p:embeddedFont>
      <p:font typeface="Verdana" pitchFamily="34" charset="0"/>
      <p:regular r:id="rId92"/>
      <p:bold r:id="rId93"/>
      <p:italic r:id="rId94"/>
      <p:boldItalic r:id="rId95"/>
    </p:embeddedFont>
    <p:embeddedFont>
      <p:font typeface="ＭＳ Ｐゴシック" pitchFamily="34" charset="-128"/>
      <p:regular r:id="rId96"/>
    </p:embeddedFont>
    <p:embeddedFont>
      <p:font typeface="Arial Black" pitchFamily="34" charset="0"/>
      <p:bold r:id="rId97"/>
    </p:embeddedFont>
    <p:embeddedFont>
      <p:font typeface="Tahoma" pitchFamily="34" charset="0"/>
      <p:regular r:id="rId98"/>
      <p:bold r:id="rId99"/>
    </p:embeddedFont>
    <p:embeddedFont>
      <p:font typeface="Arial Narrow" pitchFamily="34" charset="0"/>
      <p:regular r:id="rId100"/>
      <p:bold r:id="rId101"/>
      <p:italic r:id="rId102"/>
      <p:boldItalic r:id="rId103"/>
    </p:embeddedFont>
    <p:embeddedFont>
      <p:font typeface="Comic Sans MS" pitchFamily="66" charset="0"/>
      <p:regular r:id="rId104"/>
      <p:bold r:id="rId105"/>
      <p:italic r:id="rId106"/>
      <p:boldItalic r:id="rId107"/>
    </p:embeddedFont>
    <p:embeddedFont>
      <p:font typeface="Calibri Light" pitchFamily="34" charset="0"/>
      <p:regular r:id="rId108"/>
      <p:italic r:id="rId109"/>
    </p:embeddedFont>
    <p:embeddedFont>
      <p:font typeface="Helvetica" pitchFamily="34" charset="0"/>
      <p:regular r:id="rId110"/>
      <p:bold r:id="rId111"/>
      <p:italic r:id="rId112"/>
      <p:boldItalic r:id="rId113"/>
    </p:embeddedFont>
    <p:embeddedFont>
      <p:font typeface="Tw Cen MT" charset="0"/>
      <p:regular r:id="rId114"/>
      <p:bold r:id="rId115"/>
      <p:italic r:id="rId116"/>
      <p:boldItalic r:id="rId117"/>
    </p:embeddedFont>
    <p:embeddedFont>
      <p:font typeface="Bebas Neue" charset="0"/>
      <p:regular r:id="rId118"/>
    </p:embeddedFont>
    <p:embeddedFont>
      <p:font typeface="Corbel" pitchFamily="34" charset="0"/>
      <p:regular r:id="rId119"/>
      <p:bold r:id="rId120"/>
      <p:italic r:id="rId121"/>
      <p:boldItalic r:id="rId122"/>
    </p:embeddedFont>
  </p:embeddedFontLst>
  <p:custDataLst>
    <p:tags r:id="rId123"/>
  </p:custDataLst>
  <p:defaultTextStyle>
    <a:defPPr>
      <a:defRPr lang="de-DE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Main deck" id="{DEAC1968-AAF2-4765-808B-1FE0594B404B}">
          <p14:sldIdLst>
            <p14:sldId id="1281"/>
            <p14:sldId id="1294"/>
            <p14:sldId id="1297"/>
            <p14:sldId id="1295"/>
            <p14:sldId id="1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66"/>
    <a:srgbClr val="FF0066"/>
    <a:srgbClr val="217BB9"/>
    <a:srgbClr val="0099CC"/>
    <a:srgbClr val="990033"/>
    <a:srgbClr val="0000FF"/>
    <a:srgbClr val="336699"/>
    <a:srgbClr val="000000"/>
    <a:srgbClr val="009999"/>
    <a:srgbClr val="EBF6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88" autoAdjust="0"/>
    <p:restoredTop sz="87046" autoAdjust="0"/>
  </p:normalViewPr>
  <p:slideViewPr>
    <p:cSldViewPr snapToGrid="0" snapToObjects="1">
      <p:cViewPr>
        <p:scale>
          <a:sx n="90" d="100"/>
          <a:sy n="90" d="100"/>
        </p:scale>
        <p:origin x="-2304" y="-816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978"/>
    </p:cViewPr>
  </p:sorterViewPr>
  <p:notesViewPr>
    <p:cSldViewPr snapToGrid="0" snapToObjects="1">
      <p:cViewPr varScale="1">
        <p:scale>
          <a:sx n="77" d="100"/>
          <a:sy n="77" d="100"/>
        </p:scale>
        <p:origin x="4032" y="90"/>
      </p:cViewPr>
      <p:guideLst>
        <p:guide orient="horz" pos="312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5.xml"/><Relationship Id="rId117" Type="http://schemas.openxmlformats.org/officeDocument/2006/relationships/font" Target="fonts/font30.fntdata"/><Relationship Id="rId21" Type="http://schemas.openxmlformats.org/officeDocument/2006/relationships/slideMaster" Target="slideMasters/slideMaster20.xml"/><Relationship Id="rId42" Type="http://schemas.openxmlformats.org/officeDocument/2006/relationships/slideMaster" Target="slideMasters/slideMaster41.xml"/><Relationship Id="rId47" Type="http://schemas.openxmlformats.org/officeDocument/2006/relationships/slide" Target="slides/slide1.xml"/><Relationship Id="rId63" Type="http://schemas.openxmlformats.org/officeDocument/2006/relationships/slide" Target="slides/slide17.xml"/><Relationship Id="rId68" Type="http://schemas.openxmlformats.org/officeDocument/2006/relationships/slide" Target="slides/slide22.xml"/><Relationship Id="rId84" Type="http://schemas.openxmlformats.org/officeDocument/2006/relationships/slide" Target="slides/slide38.xml"/><Relationship Id="rId89" Type="http://schemas.openxmlformats.org/officeDocument/2006/relationships/font" Target="fonts/font2.fntdata"/><Relationship Id="rId112" Type="http://schemas.openxmlformats.org/officeDocument/2006/relationships/font" Target="fonts/font25.fntdata"/><Relationship Id="rId16" Type="http://schemas.openxmlformats.org/officeDocument/2006/relationships/slideMaster" Target="slideMasters/slideMaster15.xml"/><Relationship Id="rId107" Type="http://schemas.openxmlformats.org/officeDocument/2006/relationships/font" Target="fonts/font20.fntdata"/><Relationship Id="rId11" Type="http://schemas.openxmlformats.org/officeDocument/2006/relationships/slideMaster" Target="slideMasters/slideMaster10.xml"/><Relationship Id="rId32" Type="http://schemas.openxmlformats.org/officeDocument/2006/relationships/slideMaster" Target="slideMasters/slideMaster31.xml"/><Relationship Id="rId37" Type="http://schemas.openxmlformats.org/officeDocument/2006/relationships/slideMaster" Target="slideMasters/slideMaster36.xml"/><Relationship Id="rId53" Type="http://schemas.openxmlformats.org/officeDocument/2006/relationships/slide" Target="slides/slide7.xml"/><Relationship Id="rId58" Type="http://schemas.openxmlformats.org/officeDocument/2006/relationships/slide" Target="slides/slide12.xml"/><Relationship Id="rId74" Type="http://schemas.openxmlformats.org/officeDocument/2006/relationships/slide" Target="slides/slide28.xml"/><Relationship Id="rId79" Type="http://schemas.openxmlformats.org/officeDocument/2006/relationships/slide" Target="slides/slide33.xml"/><Relationship Id="rId102" Type="http://schemas.openxmlformats.org/officeDocument/2006/relationships/font" Target="fonts/font15.fntdata"/><Relationship Id="rId123" Type="http://schemas.openxmlformats.org/officeDocument/2006/relationships/tags" Target="tags/tag1.xml"/><Relationship Id="rId5" Type="http://schemas.openxmlformats.org/officeDocument/2006/relationships/slideMaster" Target="slideMasters/slideMaster4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19" Type="http://schemas.openxmlformats.org/officeDocument/2006/relationships/slideMaster" Target="slideMasters/slideMaster18.xml"/><Relationship Id="rId14" Type="http://schemas.openxmlformats.org/officeDocument/2006/relationships/slideMaster" Target="slideMasters/slideMaster13.xml"/><Relationship Id="rId22" Type="http://schemas.openxmlformats.org/officeDocument/2006/relationships/slideMaster" Target="slideMasters/slideMaster21.xml"/><Relationship Id="rId27" Type="http://schemas.openxmlformats.org/officeDocument/2006/relationships/slideMaster" Target="slideMasters/slideMaster26.xml"/><Relationship Id="rId30" Type="http://schemas.openxmlformats.org/officeDocument/2006/relationships/slideMaster" Target="slideMasters/slideMaster29.xml"/><Relationship Id="rId35" Type="http://schemas.openxmlformats.org/officeDocument/2006/relationships/slideMaster" Target="slideMasters/slideMaster34.xml"/><Relationship Id="rId43" Type="http://schemas.openxmlformats.org/officeDocument/2006/relationships/slideMaster" Target="slideMasters/slideMaster42.xml"/><Relationship Id="rId48" Type="http://schemas.openxmlformats.org/officeDocument/2006/relationships/slide" Target="slides/slide2.xml"/><Relationship Id="rId56" Type="http://schemas.openxmlformats.org/officeDocument/2006/relationships/slide" Target="slides/slide10.xml"/><Relationship Id="rId64" Type="http://schemas.openxmlformats.org/officeDocument/2006/relationships/slide" Target="slides/slide18.xml"/><Relationship Id="rId69" Type="http://schemas.openxmlformats.org/officeDocument/2006/relationships/slide" Target="slides/slide23.xml"/><Relationship Id="rId77" Type="http://schemas.openxmlformats.org/officeDocument/2006/relationships/slide" Target="slides/slide31.xml"/><Relationship Id="rId100" Type="http://schemas.openxmlformats.org/officeDocument/2006/relationships/font" Target="fonts/font13.fntdata"/><Relationship Id="rId105" Type="http://schemas.openxmlformats.org/officeDocument/2006/relationships/font" Target="fonts/font18.fntdata"/><Relationship Id="rId113" Type="http://schemas.openxmlformats.org/officeDocument/2006/relationships/font" Target="fonts/font26.fntdata"/><Relationship Id="rId118" Type="http://schemas.openxmlformats.org/officeDocument/2006/relationships/font" Target="fonts/font31.fntdata"/><Relationship Id="rId126" Type="http://schemas.openxmlformats.org/officeDocument/2006/relationships/theme" Target="theme/theme1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5.xml"/><Relationship Id="rId72" Type="http://schemas.openxmlformats.org/officeDocument/2006/relationships/slide" Target="slides/slide26.xml"/><Relationship Id="rId80" Type="http://schemas.openxmlformats.org/officeDocument/2006/relationships/slide" Target="slides/slide34.xml"/><Relationship Id="rId85" Type="http://schemas.openxmlformats.org/officeDocument/2006/relationships/slide" Target="slides/slide39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121" Type="http://schemas.openxmlformats.org/officeDocument/2006/relationships/font" Target="fonts/font34.fntdata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Master" Target="slideMasters/slideMaster24.xml"/><Relationship Id="rId33" Type="http://schemas.openxmlformats.org/officeDocument/2006/relationships/slideMaster" Target="slideMasters/slideMaster32.xml"/><Relationship Id="rId38" Type="http://schemas.openxmlformats.org/officeDocument/2006/relationships/slideMaster" Target="slideMasters/slideMaster37.xml"/><Relationship Id="rId46" Type="http://schemas.openxmlformats.org/officeDocument/2006/relationships/slideMaster" Target="slideMasters/slideMaster45.xml"/><Relationship Id="rId59" Type="http://schemas.openxmlformats.org/officeDocument/2006/relationships/slide" Target="slides/slide13.xml"/><Relationship Id="rId67" Type="http://schemas.openxmlformats.org/officeDocument/2006/relationships/slide" Target="slides/slide21.xml"/><Relationship Id="rId103" Type="http://schemas.openxmlformats.org/officeDocument/2006/relationships/font" Target="fonts/font16.fntdata"/><Relationship Id="rId108" Type="http://schemas.openxmlformats.org/officeDocument/2006/relationships/font" Target="fonts/font21.fntdata"/><Relationship Id="rId116" Type="http://schemas.openxmlformats.org/officeDocument/2006/relationships/font" Target="fonts/font29.fntdata"/><Relationship Id="rId124" Type="http://schemas.openxmlformats.org/officeDocument/2006/relationships/presProps" Target="presProps.xml"/><Relationship Id="rId20" Type="http://schemas.openxmlformats.org/officeDocument/2006/relationships/slideMaster" Target="slideMasters/slideMaster19.xml"/><Relationship Id="rId41" Type="http://schemas.openxmlformats.org/officeDocument/2006/relationships/slideMaster" Target="slideMasters/slideMaster40.xml"/><Relationship Id="rId54" Type="http://schemas.openxmlformats.org/officeDocument/2006/relationships/slide" Target="slides/slide8.xml"/><Relationship Id="rId62" Type="http://schemas.openxmlformats.org/officeDocument/2006/relationships/slide" Target="slides/slide16.xml"/><Relationship Id="rId70" Type="http://schemas.openxmlformats.org/officeDocument/2006/relationships/slide" Target="slides/slide24.xml"/><Relationship Id="rId75" Type="http://schemas.openxmlformats.org/officeDocument/2006/relationships/slide" Target="slides/slide29.xml"/><Relationship Id="rId83" Type="http://schemas.openxmlformats.org/officeDocument/2006/relationships/slide" Target="slides/slide37.xml"/><Relationship Id="rId88" Type="http://schemas.openxmlformats.org/officeDocument/2006/relationships/font" Target="fonts/font1.fntdata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11" Type="http://schemas.openxmlformats.org/officeDocument/2006/relationships/font" Target="fonts/font2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Master" Target="slideMasters/slideMaster14.xml"/><Relationship Id="rId23" Type="http://schemas.openxmlformats.org/officeDocument/2006/relationships/slideMaster" Target="slideMasters/slideMaster22.xml"/><Relationship Id="rId28" Type="http://schemas.openxmlformats.org/officeDocument/2006/relationships/slideMaster" Target="slideMasters/slideMaster27.xml"/><Relationship Id="rId36" Type="http://schemas.openxmlformats.org/officeDocument/2006/relationships/slideMaster" Target="slideMasters/slideMaster35.xml"/><Relationship Id="rId49" Type="http://schemas.openxmlformats.org/officeDocument/2006/relationships/slide" Target="slides/slide3.xml"/><Relationship Id="rId57" Type="http://schemas.openxmlformats.org/officeDocument/2006/relationships/slide" Target="slides/slide11.xml"/><Relationship Id="rId106" Type="http://schemas.openxmlformats.org/officeDocument/2006/relationships/font" Target="fonts/font19.fntdata"/><Relationship Id="rId114" Type="http://schemas.openxmlformats.org/officeDocument/2006/relationships/font" Target="fonts/font27.fntdata"/><Relationship Id="rId119" Type="http://schemas.openxmlformats.org/officeDocument/2006/relationships/font" Target="fonts/font32.fntdata"/><Relationship Id="rId127" Type="http://schemas.openxmlformats.org/officeDocument/2006/relationships/tableStyles" Target="tableStyles.xml"/><Relationship Id="rId10" Type="http://schemas.openxmlformats.org/officeDocument/2006/relationships/slideMaster" Target="slideMasters/slideMaster9.xml"/><Relationship Id="rId31" Type="http://schemas.openxmlformats.org/officeDocument/2006/relationships/slideMaster" Target="slideMasters/slideMaster30.xml"/><Relationship Id="rId44" Type="http://schemas.openxmlformats.org/officeDocument/2006/relationships/slideMaster" Target="slideMasters/slideMaster43.xml"/><Relationship Id="rId52" Type="http://schemas.openxmlformats.org/officeDocument/2006/relationships/slide" Target="slides/slide6.xml"/><Relationship Id="rId60" Type="http://schemas.openxmlformats.org/officeDocument/2006/relationships/slide" Target="slides/slide14.xml"/><Relationship Id="rId65" Type="http://schemas.openxmlformats.org/officeDocument/2006/relationships/slide" Target="slides/slide19.xml"/><Relationship Id="rId73" Type="http://schemas.openxmlformats.org/officeDocument/2006/relationships/slide" Target="slides/slide27.xml"/><Relationship Id="rId78" Type="http://schemas.openxmlformats.org/officeDocument/2006/relationships/slide" Target="slides/slide32.xml"/><Relationship Id="rId81" Type="http://schemas.openxmlformats.org/officeDocument/2006/relationships/slide" Target="slides/slide35.xml"/><Relationship Id="rId86" Type="http://schemas.openxmlformats.org/officeDocument/2006/relationships/notesMaster" Target="notesMasters/notesMaster1.xml"/><Relationship Id="rId94" Type="http://schemas.openxmlformats.org/officeDocument/2006/relationships/font" Target="fonts/font7.fntdata"/><Relationship Id="rId99" Type="http://schemas.openxmlformats.org/officeDocument/2006/relationships/font" Target="fonts/font12.fntdata"/><Relationship Id="rId101" Type="http://schemas.openxmlformats.org/officeDocument/2006/relationships/font" Target="fonts/font14.fntdata"/><Relationship Id="rId122" Type="http://schemas.openxmlformats.org/officeDocument/2006/relationships/font" Target="fonts/font35.fntdata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3" Type="http://schemas.openxmlformats.org/officeDocument/2006/relationships/slideMaster" Target="slideMasters/slideMaster12.xml"/><Relationship Id="rId18" Type="http://schemas.openxmlformats.org/officeDocument/2006/relationships/slideMaster" Target="slideMasters/slideMaster17.xml"/><Relationship Id="rId39" Type="http://schemas.openxmlformats.org/officeDocument/2006/relationships/slideMaster" Target="slideMasters/slideMaster38.xml"/><Relationship Id="rId109" Type="http://schemas.openxmlformats.org/officeDocument/2006/relationships/font" Target="fonts/font22.fntdata"/><Relationship Id="rId34" Type="http://schemas.openxmlformats.org/officeDocument/2006/relationships/slideMaster" Target="slideMasters/slideMaster33.xml"/><Relationship Id="rId50" Type="http://schemas.openxmlformats.org/officeDocument/2006/relationships/slide" Target="slides/slide4.xml"/><Relationship Id="rId55" Type="http://schemas.openxmlformats.org/officeDocument/2006/relationships/slide" Target="slides/slide9.xml"/><Relationship Id="rId76" Type="http://schemas.openxmlformats.org/officeDocument/2006/relationships/slide" Target="slides/slide30.xml"/><Relationship Id="rId97" Type="http://schemas.openxmlformats.org/officeDocument/2006/relationships/font" Target="fonts/font10.fntdata"/><Relationship Id="rId104" Type="http://schemas.openxmlformats.org/officeDocument/2006/relationships/font" Target="fonts/font17.fntdata"/><Relationship Id="rId120" Type="http://schemas.openxmlformats.org/officeDocument/2006/relationships/font" Target="fonts/font33.fntdata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71" Type="http://schemas.openxmlformats.org/officeDocument/2006/relationships/slide" Target="slides/slide25.xml"/><Relationship Id="rId92" Type="http://schemas.openxmlformats.org/officeDocument/2006/relationships/font" Target="fonts/font5.fntdata"/><Relationship Id="rId2" Type="http://schemas.openxmlformats.org/officeDocument/2006/relationships/slideMaster" Target="slideMasters/slideMaster1.xml"/><Relationship Id="rId29" Type="http://schemas.openxmlformats.org/officeDocument/2006/relationships/slideMaster" Target="slideMasters/slideMaster28.xml"/><Relationship Id="rId24" Type="http://schemas.openxmlformats.org/officeDocument/2006/relationships/slideMaster" Target="slideMasters/slideMaster23.xml"/><Relationship Id="rId40" Type="http://schemas.openxmlformats.org/officeDocument/2006/relationships/slideMaster" Target="slideMasters/slideMaster39.xml"/><Relationship Id="rId45" Type="http://schemas.openxmlformats.org/officeDocument/2006/relationships/slideMaster" Target="slideMasters/slideMaster44.xml"/><Relationship Id="rId66" Type="http://schemas.openxmlformats.org/officeDocument/2006/relationships/slide" Target="slides/slide20.xml"/><Relationship Id="rId87" Type="http://schemas.openxmlformats.org/officeDocument/2006/relationships/handoutMaster" Target="handoutMasters/handoutMaster1.xml"/><Relationship Id="rId110" Type="http://schemas.openxmlformats.org/officeDocument/2006/relationships/font" Target="fonts/font23.fntdata"/><Relationship Id="rId115" Type="http://schemas.openxmlformats.org/officeDocument/2006/relationships/font" Target="fonts/font28.fntdata"/><Relationship Id="rId61" Type="http://schemas.openxmlformats.org/officeDocument/2006/relationships/slide" Target="slides/slide15.xml"/><Relationship Id="rId82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Amputaciones!$A$2</c:f>
              <c:strCache>
                <c:ptCount val="1"/>
                <c:pt idx="0">
                  <c:v>Ambos sexos</c:v>
                </c:pt>
              </c:strCache>
            </c:strRef>
          </c:tx>
          <c:cat>
            <c:numRef>
              <c:f>Amputaciones!$B$1:$N$1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Amputaciones!$B$2:$N$2</c:f>
              <c:numCache>
                <c:formatCode>0.00</c:formatCode>
                <c:ptCount val="13"/>
                <c:pt idx="0">
                  <c:v>3.1735374939122862</c:v>
                </c:pt>
                <c:pt idx="1">
                  <c:v>3.2519972887995579</c:v>
                </c:pt>
                <c:pt idx="2">
                  <c:v>3.1788084921761577</c:v>
                </c:pt>
                <c:pt idx="3">
                  <c:v>3.2136665028808542</c:v>
                </c:pt>
                <c:pt idx="4">
                  <c:v>3.1594515728780141</c:v>
                </c:pt>
                <c:pt idx="5">
                  <c:v>3.2282663938763152</c:v>
                </c:pt>
                <c:pt idx="6">
                  <c:v>3.1022367992148778</c:v>
                </c:pt>
                <c:pt idx="7">
                  <c:v>3.265341765715978</c:v>
                </c:pt>
                <c:pt idx="8">
                  <c:v>2.8863713205459804</c:v>
                </c:pt>
                <c:pt idx="9">
                  <c:v>2.8672801239443508</c:v>
                </c:pt>
                <c:pt idx="10">
                  <c:v>2.9421906491476402</c:v>
                </c:pt>
                <c:pt idx="11">
                  <c:v>2.9270780054479402</c:v>
                </c:pt>
                <c:pt idx="12">
                  <c:v>2.9725778339722786</c:v>
                </c:pt>
              </c:numCache>
            </c:numRef>
          </c:val>
        </c:ser>
        <c:ser>
          <c:idx val="1"/>
          <c:order val="1"/>
          <c:tx>
            <c:strRef>
              <c:f>Amputaciones!$A$3</c:f>
              <c:strCache>
                <c:ptCount val="1"/>
                <c:pt idx="0">
                  <c:v>Hombres</c:v>
                </c:pt>
              </c:strCache>
            </c:strRef>
          </c:tx>
          <c:cat>
            <c:numRef>
              <c:f>Amputaciones!$B$1:$N$1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Amputaciones!$B$3:$N$3</c:f>
              <c:numCache>
                <c:formatCode>0.00</c:formatCode>
                <c:ptCount val="13"/>
                <c:pt idx="0">
                  <c:v>4.5829921294942304</c:v>
                </c:pt>
                <c:pt idx="1">
                  <c:v>4.7833641410773824</c:v>
                </c:pt>
                <c:pt idx="2">
                  <c:v>4.7104570544388826</c:v>
                </c:pt>
                <c:pt idx="3">
                  <c:v>4.3969756379576372</c:v>
                </c:pt>
                <c:pt idx="4">
                  <c:v>4.4143581657024704</c:v>
                </c:pt>
                <c:pt idx="5">
                  <c:v>4.5406308543569782</c:v>
                </c:pt>
                <c:pt idx="6">
                  <c:v>4.3527764247970495</c:v>
                </c:pt>
                <c:pt idx="7">
                  <c:v>4.7672602329413536</c:v>
                </c:pt>
                <c:pt idx="8">
                  <c:v>4.1967954952354374</c:v>
                </c:pt>
                <c:pt idx="9">
                  <c:v>4.2561180606439555</c:v>
                </c:pt>
                <c:pt idx="10">
                  <c:v>4.4381707522790714</c:v>
                </c:pt>
                <c:pt idx="11">
                  <c:v>4.3124556671547545</c:v>
                </c:pt>
                <c:pt idx="12">
                  <c:v>4.3662722477320353</c:v>
                </c:pt>
              </c:numCache>
            </c:numRef>
          </c:val>
        </c:ser>
        <c:ser>
          <c:idx val="2"/>
          <c:order val="2"/>
          <c:tx>
            <c:strRef>
              <c:f>Amputaciones!$A$4</c:f>
              <c:strCache>
                <c:ptCount val="1"/>
                <c:pt idx="0">
                  <c:v>Mujeres</c:v>
                </c:pt>
              </c:strCache>
            </c:strRef>
          </c:tx>
          <c:cat>
            <c:numRef>
              <c:f>Amputaciones!$B$1:$N$1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Amputaciones!$B$4:$N$4</c:f>
              <c:numCache>
                <c:formatCode>0.00</c:formatCode>
                <c:ptCount val="13"/>
                <c:pt idx="0">
                  <c:v>1.9592954498726465</c:v>
                </c:pt>
                <c:pt idx="1">
                  <c:v>1.9285873608760404</c:v>
                </c:pt>
                <c:pt idx="2">
                  <c:v>1.8478072732265869</c:v>
                </c:pt>
                <c:pt idx="3">
                  <c:v>1.9945432001213461</c:v>
                </c:pt>
                <c:pt idx="4">
                  <c:v>1.8636169217557157</c:v>
                </c:pt>
                <c:pt idx="5">
                  <c:v>1.8707686808289579</c:v>
                </c:pt>
                <c:pt idx="6">
                  <c:v>1.7860297717456659</c:v>
                </c:pt>
                <c:pt idx="7">
                  <c:v>1.7833993477044032</c:v>
                </c:pt>
                <c:pt idx="8">
                  <c:v>1.5632628617229565</c:v>
                </c:pt>
                <c:pt idx="9">
                  <c:v>1.4694029771607287</c:v>
                </c:pt>
                <c:pt idx="10">
                  <c:v>1.4417591729802568</c:v>
                </c:pt>
                <c:pt idx="11">
                  <c:v>1.4346044166552498</c:v>
                </c:pt>
                <c:pt idx="12">
                  <c:v>1.4738338854506277</c:v>
                </c:pt>
              </c:numCache>
            </c:numRef>
          </c:val>
        </c:ser>
        <c:marker val="1"/>
        <c:axId val="226215808"/>
        <c:axId val="269051008"/>
      </c:lineChart>
      <c:catAx>
        <c:axId val="226215808"/>
        <c:scaling>
          <c:orientation val="minMax"/>
        </c:scaling>
        <c:axPos val="b"/>
        <c:numFmt formatCode="General" sourceLinked="1"/>
        <c:tickLblPos val="nextTo"/>
        <c:crossAx val="269051008"/>
        <c:crosses val="autoZero"/>
        <c:auto val="1"/>
        <c:lblAlgn val="ctr"/>
        <c:lblOffset val="100"/>
      </c:catAx>
      <c:valAx>
        <c:axId val="269051008"/>
        <c:scaling>
          <c:orientation val="minMax"/>
          <c:max val="5"/>
          <c:min val="1"/>
        </c:scaling>
        <c:axPos val="l"/>
        <c:majorGridlines/>
        <c:numFmt formatCode="0.00" sourceLinked="1"/>
        <c:tickLblPos val="nextTo"/>
        <c:crossAx val="22621580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ln>
      <a:solidFill>
        <a:srgbClr val="4F81BD"/>
      </a:solidFill>
    </a:ln>
  </c:sp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0.84248</cdr:x>
      <cdr:y>0.11326</cdr:y>
    </cdr:from>
    <cdr:to>
      <cdr:x>0.94385</cdr:x>
      <cdr:y>0.23035</cdr:y>
    </cdr:to>
    <cdr:sp macro="" textlink="">
      <cdr:nvSpPr>
        <cdr:cNvPr id="2" name="28 CuadroTexto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32967" y="372140"/>
          <a:ext cx="713845" cy="3847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solidFill>
            <a:srgbClr val="FF0066"/>
          </a:solidFill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de-DE"/>
          </a:defPPr>
          <a:lvl1pPr algn="l" defTabSz="91281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5613" indent="1588" algn="l" defTabSz="91281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2813" indent="1588" algn="l" defTabSz="91281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0013" indent="1588" algn="l" defTabSz="91281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7213" indent="1588" algn="l" defTabSz="91281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6000" algn="l" defTabSz="914400" rtl="0" eaLnBrk="1" latinLnBrk="0" hangingPunct="1"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200" algn="l" defTabSz="914400" rtl="0" eaLnBrk="1" latinLnBrk="0" hangingPunct="1"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400" algn="l" defTabSz="914400" rtl="0" eaLnBrk="1" latinLnBrk="0" hangingPunct="1"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600" algn="l" defTabSz="914400" rtl="0" eaLnBrk="1" latinLnBrk="0" hangingPunct="1"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es-ES" altLang="es-ES" dirty="0" smtClean="0">
              <a:solidFill>
                <a:srgbClr val="FF0000"/>
              </a:solidFill>
              <a:latin typeface="Univers 57 Condensed" pitchFamily="50" charset="0"/>
              <a:ea typeface="ヒラギノ角ゴ Pro W3" pitchFamily="126" charset="-128"/>
              <a:cs typeface="Univers 47 CondensedLight" pitchFamily="123" charset="0"/>
            </a:rPr>
            <a:t>4,3</a:t>
          </a:r>
          <a:endParaRPr lang="es-ES" altLang="es-ES" dirty="0">
            <a:solidFill>
              <a:srgbClr val="FF0000"/>
            </a:solidFill>
            <a:latin typeface="Univers 57 Condensed" pitchFamily="50" charset="0"/>
            <a:ea typeface="ヒラギノ角ゴ Pro W3" pitchFamily="126" charset="-128"/>
            <a:cs typeface="Univers 47 CondensedLight" pitchFamily="123" charset="0"/>
          </a:endParaRPr>
        </a:p>
      </cdr:txBody>
    </cdr:sp>
  </cdr:relSizeAnchor>
  <cdr:relSizeAnchor xmlns:cdr="http://schemas.openxmlformats.org/drawingml/2006/chartDrawing">
    <cdr:from>
      <cdr:x>0.83493</cdr:x>
      <cdr:y>0.74752</cdr:y>
    </cdr:from>
    <cdr:to>
      <cdr:x>0.93643</cdr:x>
      <cdr:y>0.86461</cdr:y>
    </cdr:to>
    <cdr:sp macro="" textlink="">
      <cdr:nvSpPr>
        <cdr:cNvPr id="3" name="29 CuadroTexto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79805" y="2456120"/>
          <a:ext cx="714798" cy="3847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>
          <a:solidFill>
            <a:srgbClr val="00CC66"/>
          </a:solidFill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de-DE"/>
          </a:defPPr>
          <a:lvl1pPr algn="l" defTabSz="91281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1pPr>
          <a:lvl2pPr marL="455613" indent="1588" algn="l" defTabSz="91281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2pPr>
          <a:lvl3pPr marL="912813" indent="1588" algn="l" defTabSz="91281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3pPr>
          <a:lvl4pPr marL="1370013" indent="1588" algn="l" defTabSz="91281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4pPr>
          <a:lvl5pPr marL="1827213" indent="1588" algn="l" defTabSz="912813" rtl="0" fontAlgn="base">
            <a:spcBef>
              <a:spcPct val="0"/>
            </a:spcBef>
            <a:spcAft>
              <a:spcPct val="0"/>
            </a:spcAft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5pPr>
          <a:lvl6pPr marL="2286000" algn="l" defTabSz="914400" rtl="0" eaLnBrk="1" latinLnBrk="0" hangingPunct="1"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6pPr>
          <a:lvl7pPr marL="2743200" algn="l" defTabSz="914400" rtl="0" eaLnBrk="1" latinLnBrk="0" hangingPunct="1"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7pPr>
          <a:lvl8pPr marL="3200400" algn="l" defTabSz="914400" rtl="0" eaLnBrk="1" latinLnBrk="0" hangingPunct="1"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8pPr>
          <a:lvl9pPr marL="3657600" algn="l" defTabSz="914400" rtl="0" eaLnBrk="1" latinLnBrk="0" hangingPunct="1">
            <a:defRPr sz="1900" kern="1200">
              <a:solidFill>
                <a:sysClr val="windowText" lastClr="000000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es-ES" altLang="es-ES" dirty="0" smtClean="0">
              <a:solidFill>
                <a:srgbClr val="00B050"/>
              </a:solidFill>
              <a:latin typeface="Univers 57 Condensed" pitchFamily="50" charset="0"/>
              <a:ea typeface="ヒラギノ角ゴ Pro W3" pitchFamily="126" charset="-128"/>
              <a:cs typeface="Univers 47 CondensedLight" pitchFamily="123" charset="0"/>
            </a:rPr>
            <a:t>1,5</a:t>
          </a:r>
          <a:endParaRPr lang="es-ES" altLang="es-ES" dirty="0">
            <a:solidFill>
              <a:srgbClr val="00B050"/>
            </a:solidFill>
            <a:latin typeface="Univers 57 Condensed" pitchFamily="50" charset="0"/>
            <a:ea typeface="ヒラギノ角ゴ Pro W3" pitchFamily="126" charset="-128"/>
            <a:cs typeface="Univers 47 CondensedLight" pitchFamily="123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82" cy="4958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defTabSz="912846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301" y="0"/>
            <a:ext cx="2943582" cy="4958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defTabSz="91284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D20DDF-CA62-43C4-9693-AF4149D80923}" type="datetimeFigureOut">
              <a:rPr lang="de-DE"/>
              <a:pPr>
                <a:defRPr/>
              </a:pPr>
              <a:t>23.04.2018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10145"/>
            <a:ext cx="2943582" cy="49585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defTabSz="912846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301" y="9410145"/>
            <a:ext cx="2943582" cy="49585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 defTabSz="91284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F88110-C4DE-4B27-89E3-7DE28BFE7EBB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2488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82" cy="4958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defTabSz="912846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301" y="0"/>
            <a:ext cx="2943582" cy="4958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defTabSz="91284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A07C77-6E18-4E38-9E89-DF8CEE36E184}" type="datetimeFigureOut">
              <a:rPr lang="de-DE"/>
              <a:pPr>
                <a:defRPr/>
              </a:pPr>
              <a:t>23.04.2018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288" y="4705074"/>
            <a:ext cx="5435924" cy="4457937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08561"/>
            <a:ext cx="2943582" cy="4958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defTabSz="912846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301" y="9408561"/>
            <a:ext cx="2943582" cy="4958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 defTabSz="91284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F64AD1-39CA-43EA-9559-4F0504DB545E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5329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kidetza.euskadi.eus/contenidos/informacion/premios_osakidetza/es_osk/adjuntos/03/unidadPieDiabetico.pdf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64AD1-39CA-43EA-9559-4F0504DB545E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ヒラギノ角ゴ Pro W3"/>
              <a:cs typeface="ヒラギノ角ゴ Pro W3"/>
            </a:endParaRPr>
          </a:p>
        </p:txBody>
      </p:sp>
      <p:sp>
        <p:nvSpPr>
          <p:cNvPr id="4" name="3 Marcador de encabezado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4 Marcador de pie de página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2230" name="5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552985-ECCC-4679-925D-ECFB7A0CA304}" type="slidenum">
              <a:rPr lang="de-DE">
                <a:latin typeface="Univers 47 CondensedLight"/>
                <a:ea typeface="ヒラギノ角ゴ Pro W3"/>
                <a:cs typeface="ヒラギノ角ゴ Pro W3"/>
              </a:rPr>
              <a:pPr/>
              <a:t>10</a:t>
            </a:fld>
            <a:endParaRPr lang="de-DE">
              <a:latin typeface="Univers 47 CondensedLight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dirty="0" smtClean="0">
                <a:latin typeface="Calibri" pitchFamily="34" charset="0"/>
              </a:rPr>
              <a:t>The development of global consensus guidelines on the</a:t>
            </a:r>
            <a:r>
              <a:rPr lang="en-US" sz="900" baseline="0" dirty="0" smtClean="0">
                <a:latin typeface="Calibri" pitchFamily="34" charset="0"/>
              </a:rPr>
              <a:t> </a:t>
            </a:r>
            <a:r>
              <a:rPr lang="en-US" sz="900" dirty="0" smtClean="0">
                <a:latin typeface="Calibri" pitchFamily="34" charset="0"/>
              </a:rPr>
              <a:t>management and prevention of the diabetic foot 2011</a:t>
            </a:r>
          </a:p>
          <a:p>
            <a:r>
              <a:rPr lang="es-ES" sz="900" i="1" dirty="0" smtClean="0">
                <a:latin typeface="Calibri" pitchFamily="34" charset="0"/>
              </a:rPr>
              <a:t>K. Bakker1* N. C. Schaper2 </a:t>
            </a:r>
            <a:r>
              <a:rPr lang="en-US" sz="900" i="1" dirty="0" smtClean="0">
                <a:latin typeface="Calibri" pitchFamily="34" charset="0"/>
              </a:rPr>
              <a:t>on behalf of the </a:t>
            </a:r>
            <a:r>
              <a:rPr lang="en-US" sz="900" b="1" i="1" dirty="0" smtClean="0">
                <a:latin typeface="Calibri" pitchFamily="34" charset="0"/>
              </a:rPr>
              <a:t>International</a:t>
            </a:r>
            <a:r>
              <a:rPr lang="en-US" sz="900" b="1" i="1" baseline="0" dirty="0" smtClean="0">
                <a:latin typeface="Calibri" pitchFamily="34" charset="0"/>
              </a:rPr>
              <a:t> </a:t>
            </a:r>
            <a:r>
              <a:rPr lang="es-ES" sz="900" b="1" i="1" dirty="0" err="1" smtClean="0">
                <a:latin typeface="Calibri" pitchFamily="34" charset="0"/>
              </a:rPr>
              <a:t>Working</a:t>
            </a:r>
            <a:r>
              <a:rPr lang="es-ES" sz="900" b="1" i="1" dirty="0" smtClean="0">
                <a:latin typeface="Calibri" pitchFamily="34" charset="0"/>
              </a:rPr>
              <a:t> </a:t>
            </a:r>
            <a:r>
              <a:rPr lang="es-ES" sz="900" b="1" i="1" dirty="0" err="1" smtClean="0">
                <a:latin typeface="Calibri" pitchFamily="34" charset="0"/>
              </a:rPr>
              <a:t>Group</a:t>
            </a:r>
            <a:r>
              <a:rPr lang="es-ES" sz="900" b="1" i="1" dirty="0" smtClean="0">
                <a:latin typeface="Calibri" pitchFamily="34" charset="0"/>
              </a:rPr>
              <a:t> </a:t>
            </a:r>
            <a:r>
              <a:rPr lang="es-ES" sz="900" b="1" i="1" dirty="0" err="1" smtClean="0">
                <a:latin typeface="Calibri" pitchFamily="34" charset="0"/>
              </a:rPr>
              <a:t>on</a:t>
            </a:r>
            <a:r>
              <a:rPr lang="es-ES" sz="900" b="1" i="1" dirty="0" smtClean="0">
                <a:latin typeface="Calibri" pitchFamily="34" charset="0"/>
              </a:rPr>
              <a:t> </a:t>
            </a:r>
            <a:r>
              <a:rPr lang="es-ES" sz="900" b="1" i="1" dirty="0" err="1" smtClean="0">
                <a:latin typeface="Calibri" pitchFamily="34" charset="0"/>
              </a:rPr>
              <a:t>the</a:t>
            </a:r>
            <a:r>
              <a:rPr lang="es-ES" sz="900" b="1" i="1" dirty="0" smtClean="0">
                <a:latin typeface="Calibri" pitchFamily="34" charset="0"/>
              </a:rPr>
              <a:t> </a:t>
            </a:r>
            <a:r>
              <a:rPr lang="es-ES" sz="900" b="1" i="1" dirty="0" err="1" smtClean="0">
                <a:latin typeface="Calibri" pitchFamily="34" charset="0"/>
              </a:rPr>
              <a:t>Diabetic</a:t>
            </a:r>
            <a:r>
              <a:rPr lang="es-ES" sz="900" b="1" i="1" dirty="0" smtClean="0">
                <a:latin typeface="Calibri" pitchFamily="34" charset="0"/>
              </a:rPr>
              <a:t> </a:t>
            </a:r>
            <a:r>
              <a:rPr lang="es-ES" sz="900" b="1" i="1" dirty="0" err="1" smtClean="0">
                <a:latin typeface="Calibri" pitchFamily="34" charset="0"/>
              </a:rPr>
              <a:t>Foot</a:t>
            </a:r>
            <a:r>
              <a:rPr lang="es-ES" sz="900" b="1" i="1" dirty="0" smtClean="0">
                <a:latin typeface="Calibri" pitchFamily="34" charset="0"/>
              </a:rPr>
              <a:t> </a:t>
            </a:r>
          </a:p>
          <a:p>
            <a:endParaRPr lang="es-ES" sz="900" b="1" i="1" dirty="0" smtClean="0">
              <a:latin typeface="Calibri" pitchFamily="34" charset="0"/>
            </a:endParaRPr>
          </a:p>
          <a:p>
            <a:r>
              <a:rPr lang="es-ES" sz="900" i="1" dirty="0" smtClean="0">
                <a:latin typeface="Calibri" pitchFamily="34" charset="0"/>
              </a:rPr>
              <a:t>DIABETES/METABOLISM RESEARCH AND REVIEWS</a:t>
            </a:r>
            <a:r>
              <a:rPr lang="es-ES" sz="900" i="1" baseline="0" dirty="0" smtClean="0">
                <a:latin typeface="Calibri" pitchFamily="34" charset="0"/>
              </a:rPr>
              <a:t> </a:t>
            </a:r>
            <a:r>
              <a:rPr lang="es-ES" sz="900" i="1" dirty="0" smtClean="0">
                <a:latin typeface="Calibri" pitchFamily="34" charset="0"/>
              </a:rPr>
              <a:t>Diabetes </a:t>
            </a:r>
            <a:r>
              <a:rPr lang="es-ES" sz="900" i="1" dirty="0" err="1" smtClean="0">
                <a:latin typeface="Calibri" pitchFamily="34" charset="0"/>
              </a:rPr>
              <a:t>Metab</a:t>
            </a:r>
            <a:r>
              <a:rPr lang="es-ES" sz="900" i="1" dirty="0" smtClean="0">
                <a:latin typeface="Calibri" pitchFamily="34" charset="0"/>
              </a:rPr>
              <a:t> Res </a:t>
            </a:r>
            <a:r>
              <a:rPr lang="es-ES" sz="900" i="1" dirty="0" err="1" smtClean="0">
                <a:latin typeface="Calibri" pitchFamily="34" charset="0"/>
              </a:rPr>
              <a:t>Rev</a:t>
            </a:r>
            <a:r>
              <a:rPr lang="es-ES" sz="900" i="1" dirty="0" smtClean="0">
                <a:latin typeface="Calibri" pitchFamily="34" charset="0"/>
              </a:rPr>
              <a:t> 2012; 28(</a:t>
            </a:r>
            <a:r>
              <a:rPr lang="es-ES" sz="900" i="1" dirty="0" err="1" smtClean="0">
                <a:latin typeface="Calibri" pitchFamily="34" charset="0"/>
              </a:rPr>
              <a:t>Suppl</a:t>
            </a:r>
            <a:r>
              <a:rPr lang="es-ES" sz="900" i="1" dirty="0" smtClean="0">
                <a:latin typeface="Calibri" pitchFamily="34" charset="0"/>
              </a:rPr>
              <a:t> 1): 116–118.</a:t>
            </a:r>
          </a:p>
          <a:p>
            <a:endParaRPr lang="es-ES" sz="9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F133-5657-4567-8983-1706B59F052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 factores de riesgo modificables asociados a 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úlceras, complicaciones en el pie o amputaciones: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neuropatía, enfermedad vascular periférica, deformidades en el pie o callos plantares (ADA 2017)</a:t>
            </a: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 también factores de riesgo de úlceras en el pie 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diabético: úlcera previa en el pie (riesgo relativo [RR]: 1,6),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amputación previa de la extremidad inferior (RR: 2,8), diabetes de larga evolución (10 años) (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odds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ratio [OR]: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3,0), mal control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glucémico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(hemoglobina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glucosilada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9 %; OR: 3,2), mala visión (agudeza visual: 20/40;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RR: 1,9), disminución de pulsos (OR: 1,8) y deformidad en los pies (OR: 1,6)</a:t>
            </a: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Singh N, Armstrong DG,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Lipsky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BA.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Preventing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ulcers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diabetes. JAMA 2005;293(2):217-28.</a:t>
            </a:r>
          </a:p>
          <a:p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s-ES" sz="10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Abbot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CA, Carrington AL,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Ashe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H, Bath S,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LC,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Griffiths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J, et al.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North-West Diabetes </a:t>
            </a:r>
            <a:r>
              <a:rPr lang="es-ES" sz="10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of, and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new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diabetic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foot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ulceration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communitybased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0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</a:t>
            </a:r>
            <a:r>
              <a:rPr lang="es-ES" sz="1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2002;19(5):377-84</a:t>
            </a:r>
          </a:p>
          <a:p>
            <a:endParaRPr lang="es-ES" sz="1000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97707-5191-4E0B-A50C-FCD88F864B7A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97707-5191-4E0B-A50C-FCD88F864B7A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 tipo de fibra nerviosa periférica (sensitiva, autónoma o motora )  puede ser dañada por la diabetes y en consecuencia verse afectada la función de su órgano o tejido (figura 1) , siendo ésta la causa más común de neuropatía autonómica en el mundo desarrollado[2].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Neuropatía autonómica diabética (NAD) no tiene un patrón de presentación clínica  común y sí una constelación de síntomas y signos que afectan a los sistemas cardiovascular, urogenitales, gastrointestinales,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pupilomotor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termorregulación y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sudomotoras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 por ello importante indagar en la anamnesis y la exploración física datos sobre taquicardia en reposo, intolerancia al ejercicio, mala visión nocturna, hipotensión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ortostática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gastroparesia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estreñimiento, diarrea, plenitud gástrica, disfunción eréctil, atonía vesical, pérdida de las secreciones lagrimales y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sudorales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(disfunción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sudomotora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deterioro de la función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neurovascular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potencialmente, insuficiencia autonómica en respuesta a la hipoglucemia.[3]</a:t>
            </a:r>
          </a:p>
          <a:p>
            <a:endParaRPr lang="es-ES" b="0" dirty="0" smtClean="0"/>
          </a:p>
          <a:p>
            <a:r>
              <a:rPr lang="es-ES" b="0" dirty="0" smtClean="0"/>
              <a:t>La PNDS Es la complicación crónica mas frecuente de la diabetes (62%) y puede estar presenta en el momento del diagnóstico (7,5%)</a:t>
            </a:r>
          </a:p>
          <a:p>
            <a:r>
              <a:rPr lang="es-ES" b="0" dirty="0" smtClean="0"/>
              <a:t>Hasta un 50% de los casos de ND pueden ser asintomáticos </a:t>
            </a:r>
          </a:p>
          <a:p>
            <a:r>
              <a:rPr lang="es-ES" b="0" baseline="0" dirty="0" smtClean="0"/>
              <a:t>Los factores de riesgo de la Neuropatía son :</a:t>
            </a:r>
          </a:p>
          <a:p>
            <a:pPr>
              <a:buFontTx/>
              <a:buChar char="-"/>
            </a:pPr>
            <a:r>
              <a:rPr lang="es-ES" b="0" baseline="0" dirty="0" smtClean="0"/>
              <a:t>Mal control </a:t>
            </a:r>
            <a:r>
              <a:rPr lang="es-ES" b="0" baseline="0" dirty="0" err="1" smtClean="0"/>
              <a:t>glucémico</a:t>
            </a:r>
            <a:r>
              <a:rPr lang="es-ES" b="0" baseline="0" dirty="0" smtClean="0"/>
              <a:t> </a:t>
            </a:r>
          </a:p>
          <a:p>
            <a:pPr>
              <a:buFontTx/>
              <a:buChar char="-"/>
            </a:pPr>
            <a:r>
              <a:rPr lang="es-ES" b="0" baseline="0" dirty="0" smtClean="0"/>
              <a:t>Tiempo de evolución de la enfermedad</a:t>
            </a:r>
          </a:p>
          <a:p>
            <a:pPr>
              <a:buFontTx/>
              <a:buChar char="-"/>
            </a:pPr>
            <a:r>
              <a:rPr lang="es-ES" b="0" baseline="0" dirty="0" smtClean="0"/>
              <a:t>Edad avanzada</a:t>
            </a:r>
          </a:p>
          <a:p>
            <a:pPr>
              <a:buFontTx/>
              <a:buChar char="-"/>
            </a:pPr>
            <a:r>
              <a:rPr lang="es-ES" b="0" baseline="0" dirty="0" smtClean="0"/>
              <a:t>Isquemia de extremidades inferiores</a:t>
            </a:r>
          </a:p>
          <a:p>
            <a:pPr>
              <a:buFontTx/>
              <a:buChar char="-"/>
            </a:pPr>
            <a:r>
              <a:rPr lang="es-ES" b="0" baseline="0" dirty="0" smtClean="0"/>
              <a:t>Consumo de alcohol, tabaco, HTA, obesidad  </a:t>
            </a:r>
          </a:p>
          <a:p>
            <a:pPr>
              <a:buFontTx/>
              <a:buChar char="-"/>
            </a:pPr>
            <a:endParaRPr lang="es-ES" b="0" baseline="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b="1" dirty="0" smtClean="0">
                <a:solidFill>
                  <a:srgbClr val="000000"/>
                </a:solidFill>
                <a:latin typeface="Arial" charset="0"/>
              </a:rPr>
              <a:t>Más signos que síntomas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rgbClr val="000000"/>
                </a:solidFill>
                <a:latin typeface="Arial" charset="0"/>
              </a:rPr>
              <a:t>Involucra fibras motoras y/o sensitivas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rgbClr val="000000"/>
                </a:solidFill>
                <a:latin typeface="Arial" charset="0"/>
              </a:rPr>
              <a:t>Afecta funcionalmente: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rgbClr val="000000"/>
                </a:solidFill>
                <a:latin typeface="Arial" charset="0"/>
              </a:rPr>
              <a:t>     - Función motora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rgbClr val="000000"/>
                </a:solidFill>
                <a:latin typeface="Arial" charset="0"/>
              </a:rPr>
              <a:t>     - Sensibilidad vibratoria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rgbClr val="000000"/>
                </a:solidFill>
                <a:latin typeface="Arial" charset="0"/>
              </a:rPr>
              <a:t>     - Sensibilidad </a:t>
            </a:r>
            <a:r>
              <a:rPr lang="es-ES" altLang="es-ES" sz="1200" dirty="0" err="1" smtClean="0">
                <a:solidFill>
                  <a:srgbClr val="000000"/>
                </a:solidFill>
                <a:latin typeface="Arial" charset="0"/>
              </a:rPr>
              <a:t>propioceptiva</a:t>
            </a:r>
            <a:endParaRPr lang="es-ES" altLang="es-ES" sz="12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rgbClr val="000000"/>
                </a:solidFill>
                <a:latin typeface="Arial" charset="0"/>
              </a:rPr>
              <a:t>     - Percepción térmica del frío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rgbClr val="000000"/>
                </a:solidFill>
                <a:latin typeface="Arial" charset="0"/>
              </a:rPr>
              <a:t>Se detecta claramente en EMG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smtClean="0">
                <a:solidFill>
                  <a:srgbClr val="000000"/>
                </a:solidFill>
                <a:latin typeface="Arial" charset="0"/>
              </a:rPr>
              <a:t>Puede asociarse con afectación autonómica</a:t>
            </a:r>
            <a:endParaRPr lang="es-ES" b="0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64AD1-39CA-43EA-9559-4F0504DB545E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B0D1F-9DDE-4C64-85F9-BE41463AA041}" type="slidenum">
              <a:rPr lang="es-ES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70445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66DC2-6554-4005-95D7-7AB352071EDD}" type="slidenum">
              <a:rPr lang="es-ES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2972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FBB21-2685-4759-A6F3-442FD1F1CBE0}" type="slidenum">
              <a:rPr lang="es-ES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565074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 un filamento  de nylon unido a un mango, que al doblarse ejerce una presión constante de 10 gr. con independencia de la fuerza con la que se aplique</a:t>
            </a:r>
            <a:endParaRPr lang="es-ES" sz="1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 smtClean="0">
                <a:solidFill>
                  <a:srgbClr val="0070C0"/>
                </a:solidFill>
                <a:latin typeface="Comic Sans MS" pitchFamily="66" charset="0"/>
              </a:rPr>
              <a:t>Se aplica perpendicularmente a la superficie de la piel. Realizar suficiente fuerza para que el monofilamento se combe, durante dos segundos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 smtClean="0">
                <a:solidFill>
                  <a:srgbClr val="0070C0"/>
                </a:solidFill>
                <a:latin typeface="Comic Sans MS" pitchFamily="66" charset="0"/>
              </a:rPr>
              <a:t>Presionar sobre la piel y preguntar al paciente  si siente la presión, y donde la siente ( pie izquierdo o derecho).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 smtClean="0">
                <a:solidFill>
                  <a:srgbClr val="0070C0"/>
                </a:solidFill>
                <a:latin typeface="Comic Sans MS" pitchFamily="66" charset="0"/>
              </a:rPr>
              <a:t>Se repite la aplicación dos veces en el mismo punto, alternando con una aplicación “fingida” en la que no se aplica ningún filamento ( tres preguntas por punto)</a:t>
            </a:r>
          </a:p>
          <a:p>
            <a:endParaRPr lang="es-ES" sz="1000" dirty="0" smtClean="0"/>
          </a:p>
          <a:p>
            <a:endParaRPr lang="es-ES" sz="1000" dirty="0" smtClean="0"/>
          </a:p>
          <a:p>
            <a:r>
              <a:rPr lang="es-ES" sz="1000" dirty="0" smtClean="0"/>
              <a:t>El </a:t>
            </a:r>
            <a:r>
              <a:rPr lang="es-ES" sz="1000" dirty="0" err="1" smtClean="0"/>
              <a:t>Diapason</a:t>
            </a:r>
            <a:r>
              <a:rPr lang="es-ES" sz="1000" dirty="0" smtClean="0"/>
              <a:t>:</a:t>
            </a:r>
            <a:r>
              <a:rPr lang="es-ES" sz="1000" baseline="0" dirty="0" smtClean="0"/>
              <a:t> </a:t>
            </a:r>
          </a:p>
          <a:p>
            <a:pPr eaLnBrk="1" hangingPunct="1"/>
            <a:r>
              <a:rPr lang="es-ES" sz="1000" dirty="0" smtClean="0">
                <a:latin typeface="Times New Roman" pitchFamily="18" charset="0"/>
                <a:cs typeface="Times New Roman" pitchFamily="18" charset="0"/>
              </a:rPr>
              <a:t>Se aplica en  la articulación </a:t>
            </a:r>
            <a:r>
              <a:rPr lang="es-ES" sz="1000" dirty="0" err="1" smtClean="0">
                <a:latin typeface="Times New Roman" pitchFamily="18" charset="0"/>
                <a:cs typeface="Times New Roman" pitchFamily="18" charset="0"/>
              </a:rPr>
              <a:t>interfalángica</a:t>
            </a:r>
            <a:r>
              <a:rPr lang="es-ES" sz="1000" dirty="0" smtClean="0">
                <a:latin typeface="Times New Roman" pitchFamily="18" charset="0"/>
                <a:cs typeface="Times New Roman" pitchFamily="18" charset="0"/>
              </a:rPr>
              <a:t> dorsal del primer dedo.</a:t>
            </a:r>
          </a:p>
          <a:p>
            <a:pPr eaLnBrk="1" hangingPunct="1"/>
            <a:r>
              <a:rPr lang="es-ES" sz="1000" dirty="0" smtClean="0">
                <a:latin typeface="Times New Roman" pitchFamily="18" charset="0"/>
                <a:cs typeface="Times New Roman" pitchFamily="18" charset="0"/>
              </a:rPr>
              <a:t>También se puede aplicar en el maléolo </a:t>
            </a:r>
            <a:r>
              <a:rPr lang="es-ES" sz="1000" dirty="0" err="1" smtClean="0"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s-ES" sz="1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s-ES" sz="10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endParaRPr lang="es-ES" sz="1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1000" dirty="0" smtClean="0">
                <a:latin typeface="Times New Roman" pitchFamily="18" charset="0"/>
                <a:cs typeface="Times New Roman" pitchFamily="18" charset="0"/>
              </a:rPr>
              <a:t>Se aplica perpendicularmente con una presión constante</a:t>
            </a:r>
          </a:p>
          <a:p>
            <a:pPr eaLnBrk="1" hangingPunct="1"/>
            <a:r>
              <a:rPr lang="es-ES" sz="1000" dirty="0" smtClean="0">
                <a:latin typeface="Times New Roman" pitchFamily="18" charset="0"/>
                <a:cs typeface="Times New Roman" pitchFamily="18" charset="0"/>
              </a:rPr>
              <a:t>Se repite la acción dos veces, alternando con al menos una aplicación “fingida” en la que el diapasón no vibra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 prueba es positiva si el paciente responde correctamente  al menos a  dos de tres aplicaciones </a:t>
            </a:r>
          </a:p>
          <a:p>
            <a:pPr eaLnBrk="1" hangingPunct="1">
              <a:buFont typeface="Arial" charset="0"/>
              <a:buNone/>
            </a:pPr>
            <a:endParaRPr lang="es-ES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97707-5191-4E0B-A50C-FCD88F864B7A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BDD51-3B1A-481D-BD78-94AE396FCC8C}" type="slidenum">
              <a:rPr lang="es-ES"/>
              <a:pPr/>
              <a:t>19</a:t>
            </a:fld>
            <a:endParaRPr lang="es-E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_tradnl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mtClean="0"/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s-ES_tradnl" altLang="es-ES_tradnl" smtClean="0"/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5DCD02-13CE-4870-932C-E3110646EFB9}" type="slidenum">
              <a:rPr lang="es-ES_tradnl" altLang="es-ES_tradnl" smtClean="0"/>
              <a:pPr/>
              <a:t>2</a:t>
            </a:fld>
            <a:endParaRPr lang="es-ES_tradnl" alt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64AD1-39CA-43EA-9559-4F0504DB545E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E5477-5187-48B7-8C72-37F510007ACC}" type="slidenum">
              <a:rPr lang="es-ES"/>
              <a:pPr/>
              <a:t>21</a:t>
            </a:fld>
            <a:endParaRPr lang="es-ES"/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Recomendaciones de  The Michigan Neurophaty Screening Instrument</a:t>
            </a:r>
          </a:p>
          <a:p>
            <a:r>
              <a:rPr lang="es-ES_tradnl"/>
              <a:t>Diapasón de 128 Hz</a:t>
            </a:r>
          </a:p>
          <a:p>
            <a:r>
              <a:rPr lang="es-ES_tradnl"/>
              <a:t>Diapasón de Rydel-Seiffer: Lleva unas sordinas graduadas de 0 a 8. Normal de 6 a 8 (En &gt;60 años de 4 a 8)</a:t>
            </a:r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EF Sensibilidad Vibratoria </a:t>
            </a:r>
          </a:p>
          <a:p>
            <a:r>
              <a:rPr lang="es-ES" sz="1200" dirty="0" smtClean="0"/>
              <a:t>El </a:t>
            </a:r>
            <a:r>
              <a:rPr lang="es-ES" sz="1200" dirty="0" err="1" smtClean="0"/>
              <a:t>Diapason</a:t>
            </a:r>
            <a:r>
              <a:rPr lang="es-ES" sz="1200" dirty="0" smtClean="0"/>
              <a:t>:</a:t>
            </a:r>
            <a:r>
              <a:rPr lang="es-ES" sz="1200" baseline="0" dirty="0" smtClean="0"/>
              <a:t> </a:t>
            </a:r>
          </a:p>
          <a:p>
            <a:pPr eaLnBrk="1" hangingPunct="1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 aplica en  la articulación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interfalángica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dorsal del primer dedo.</a:t>
            </a:r>
          </a:p>
          <a:p>
            <a:pPr eaLnBrk="1" hangingPunct="1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También se puede aplicar en el maléolo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s-ES" sz="12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 aplica perpendicularmente con una presión constante</a:t>
            </a:r>
          </a:p>
          <a:p>
            <a:pPr eaLnBrk="1" hangingPunct="1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Se repite la acción dos veces, alternando con al menos una aplicación “fingida” en la que el diapasón no vibra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 prueba es positiva si el paciente responde correctamente  al menos a  dos de tres aplicaciones </a:t>
            </a:r>
          </a:p>
          <a:p>
            <a:endParaRPr lang="es-ES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64AD1-39CA-43EA-9559-4F0504DB545E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>
                <a:latin typeface="Times New Roman" pitchFamily="18" charset="0"/>
              </a:rPr>
              <a:t>En la práctica clínica son poco frecuentes las situaciones de pie neuropáticos o isquémico puros, motivo por el que la patogenia es mixta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>
                <a:latin typeface="Times New Roman" pitchFamily="18" charset="0"/>
              </a:rPr>
              <a:t>Parestesias, sensación disminuida o alterada de la sensibilidad, hormigueos, adormecimiento encorchamiento</a:t>
            </a:r>
          </a:p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15043" name="3 Marcador de número de diapositiva"/>
          <p:cNvSpPr txBox="1">
            <a:spLocks noGrp="1"/>
          </p:cNvSpPr>
          <p:nvPr/>
        </p:nvSpPr>
        <p:spPr bwMode="auto">
          <a:xfrm>
            <a:off x="3848028" y="9408868"/>
            <a:ext cx="2944870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fld id="{878BC5FA-2D3C-4041-9724-B437391BC741}" type="slidenum">
              <a:rPr lang="es-ES" sz="1200">
                <a:solidFill>
                  <a:prstClr val="black"/>
                </a:solidFill>
                <a:cs typeface="+mn-cs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s-ES" sz="120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64AD1-39CA-43EA-9559-4F0504DB545E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_tradnl" smtClean="0"/>
              <a:t>Ejemplo de cálculo del ITB de cada extremidad y el total</a:t>
            </a:r>
          </a:p>
          <a:p>
            <a:r>
              <a:rPr lang="es-ES" altLang="es-ES_tradnl" smtClean="0"/>
              <a:t>Se determinará la PAS braquial en ambos brazos y se tomará como referencia o brazo control la de mayor valor.</a:t>
            </a:r>
          </a:p>
          <a:p>
            <a:r>
              <a:rPr lang="es-ES" altLang="es-ES_tradnl" smtClean="0"/>
              <a:t>A continuación se determinará la PAS pedia y tibial posterior de una de las dos EEII y se tomará como medida la mayor de las dos. Se repetirá esta operación en la otra extremidad inferior.</a:t>
            </a:r>
          </a:p>
          <a:p>
            <a:r>
              <a:rPr lang="es-ES" altLang="es-ES_tradnl" smtClean="0"/>
              <a:t>El manguito de presión ha de colocarse en posición supramaleolar, con las gomas en dirección proximal. El pulso tibial posterior se localizará entre el maléolo interno y el calcáneo y el pedio por fuera del tendón extensor del primer dedo.</a:t>
            </a:r>
          </a:p>
          <a:p>
            <a:r>
              <a:rPr lang="es-ES" altLang="es-ES_tradnl" smtClean="0"/>
              <a:t>Cada uno de los dos valores de presión obtenidos en las EEII se dividirá por la PAS braquial, obteniéndose 2 valores (uno por cada pierna) y se definirá como ITB el valor más bajo de los dos.</a:t>
            </a:r>
          </a:p>
          <a:p>
            <a:endParaRPr lang="es-ES" altLang="es-ES_tradnl" smtClean="0"/>
          </a:p>
          <a:p>
            <a:pPr eaLnBrk="1" hangingPunct="1">
              <a:spcBef>
                <a:spcPct val="0"/>
              </a:spcBef>
            </a:pPr>
            <a:endParaRPr lang="es-ES" altLang="es-ES_tradnl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841423-484A-4A4C-A77A-6865E99976DC}" type="slidenum">
              <a:rPr lang="es-ES" altLang="es-ES_tradnl" smtClean="0">
                <a:solidFill>
                  <a:srgbClr val="000000"/>
                </a:solidFill>
              </a:rPr>
              <a:pPr/>
              <a:t>25</a:t>
            </a:fld>
            <a:endParaRPr lang="es-ES" altLang="es-ES_trad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64AD1-39CA-43EA-9559-4F0504DB545E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97707-5191-4E0B-A50C-FCD88F864B7A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97707-5191-4E0B-A50C-FCD88F864B7A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97707-5191-4E0B-A50C-FCD88F864B7A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ES" b="1" smtClean="0">
                <a:latin typeface="Univers 47 CondensedLight" pitchFamily="123" charset="0"/>
                <a:ea typeface="ヒラギノ角ゴ Pro W3" pitchFamily="126" charset="-128"/>
              </a:rPr>
              <a:t>Estrategia Nacional DM 2012</a:t>
            </a:r>
            <a:r>
              <a:rPr lang="es-ES" altLang="es-ES" smtClean="0">
                <a:latin typeface="Univers 47 CondensedLight" pitchFamily="123" charset="0"/>
                <a:ea typeface="ヒラギノ角ゴ Pro W3" pitchFamily="126" charset="-128"/>
              </a:rPr>
              <a:t>. Los últimos datos disponibles referentes a amputaciones de miembros inferiores muestran una tasa, (por 1.000 personas diabéticas), para 2009 de 4,7 para hombres y de 1,7 para mujeres. Según el territorio geográfico, el rango para las mujeres oscila entre 1,3/1.000 en Andalucía y 3,2/1.000 en Baleares y para los hombres entre 2,7/1.000 en La Rioja y 10,7/1.000 en Melilla. La tendencia en los dos últimos años es ligeramente ascendente para los hombres</a:t>
            </a:r>
          </a:p>
        </p:txBody>
      </p:sp>
      <p:sp>
        <p:nvSpPr>
          <p:cNvPr id="54276" name="3 Marcador de número de diapositiva"/>
          <p:cNvSpPr txBox="1">
            <a:spLocks noGrp="1" noChangeArrowheads="1"/>
          </p:cNvSpPr>
          <p:nvPr/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4" tIns="45647" rIns="91294" bIns="45647" anchor="b"/>
          <a:lstStyle/>
          <a:p>
            <a:pPr algn="r" defTabSz="912813"/>
            <a:fld id="{6D12F733-1FB8-459A-9332-4C3786991CE1}" type="slidenum">
              <a:rPr lang="es-ES" altLang="es-ES" sz="1200">
                <a:solidFill>
                  <a:srgbClr val="000000"/>
                </a:solidFill>
                <a:latin typeface="Univers 47 CondensedLight" pitchFamily="123" charset="0"/>
                <a:ea typeface="ヒラギノ角ゴ Pro W3" pitchFamily="126" charset="-128"/>
              </a:rPr>
              <a:pPr algn="r" defTabSz="912813"/>
              <a:t>3</a:t>
            </a:fld>
            <a:endParaRPr lang="es-ES" altLang="es-ES" sz="1200">
              <a:solidFill>
                <a:srgbClr val="000000"/>
              </a:solidFill>
              <a:latin typeface="Univers 47 CondensedLight" pitchFamily="123" charset="0"/>
              <a:ea typeface="ヒラギノ角ゴ Pro W3" pitchFamily="126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F133-5657-4567-8983-1706B59F0521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31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/>
        </p:nvSpPr>
        <p:spPr>
          <a:xfrm>
            <a:off x="3848644" y="9408978"/>
            <a:ext cx="2944282" cy="49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32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79451" y="4705350"/>
            <a:ext cx="5435599" cy="44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281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 txBox="1">
            <a:spLocks noGrp="1"/>
          </p:cNvSpPr>
          <p:nvPr>
            <p:ph type="body" idx="1"/>
          </p:nvPr>
        </p:nvSpPr>
        <p:spPr>
          <a:xfrm>
            <a:off x="679451" y="4705350"/>
            <a:ext cx="5435599" cy="44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Shape 1192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="" xmlns:p14="http://schemas.microsoft.com/office/powerpoint/2010/main" val="26057388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Unidad del pié diabético. </a:t>
            </a:r>
            <a:r>
              <a:rPr lang="es-ES" sz="1200" dirty="0" err="1" smtClean="0"/>
              <a:t>Osakidetza</a:t>
            </a:r>
            <a:r>
              <a:rPr lang="es-ES" sz="1200" dirty="0" smtClean="0"/>
              <a:t>. Disponible en: </a:t>
            </a:r>
            <a:r>
              <a:rPr lang="es-ES" sz="1200" dirty="0" smtClean="0">
                <a:hlinkClick r:id="rId3"/>
              </a:rPr>
              <a:t>www.osakidetza.euskadi.eus/contenidos/informacion/premios_osakidetza/es_osk/adjuntos/03/unidadPieDiabetico.pdf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F133-5657-4567-8983-1706B59F0521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64AD1-39CA-43EA-9559-4F0504DB545E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ES_tradnl" dirty="0" smtClean="0"/>
              <a:t>La guía NICE recomienda la clasificación del riesgo en cuatro categorías en función de los factores de riesgo.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0F133-5657-4567-8983-1706B59F0521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DF7D5-2337-4B50-9D71-B83EAAEB5F44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ヒラギノ角ゴ Pro W3"/>
              <a:cs typeface="ヒラギノ角ゴ Pro W3"/>
            </a:endParaRPr>
          </a:p>
        </p:txBody>
      </p:sp>
      <p:sp>
        <p:nvSpPr>
          <p:cNvPr id="4" name="3 Marcador de encabezado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4 Marcador de pie de página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278" name="5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768711-7574-4E09-97CB-E4C9FCD5C44B}" type="slidenum">
              <a:rPr lang="de-DE">
                <a:latin typeface="Univers 47 CondensedLight"/>
                <a:ea typeface="ヒラギノ角ゴ Pro W3"/>
                <a:cs typeface="ヒラギノ角ゴ Pro W3"/>
              </a:rPr>
              <a:pPr/>
              <a:t>38</a:t>
            </a:fld>
            <a:endParaRPr lang="de-DE">
              <a:latin typeface="Univers 47 CondensedLight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955B8-E4B0-45AB-ABFB-B837E7ADC258}" type="slidenum">
              <a:rPr lang="es-ES" smtClean="0">
                <a:solidFill>
                  <a:prstClr val="black"/>
                </a:solidFill>
              </a:rPr>
              <a:pPr/>
              <a:t>39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dirty="0" smtClean="0">
                <a:latin typeface="Arial" pitchFamily="34" charset="0"/>
              </a:rPr>
              <a:t>Datos aun no publicados de</a:t>
            </a:r>
            <a:r>
              <a:rPr lang="es-ES" baseline="0" dirty="0" smtClean="0">
                <a:latin typeface="Arial" pitchFamily="34" charset="0"/>
              </a:rPr>
              <a:t> la evaluación de la Estrategia 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1617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2C192B-87B7-4DF0-ACFF-F1A80EBAC5BB}" type="slidenum">
              <a:rPr lang="es-ES" smtClean="0">
                <a:latin typeface="Arial" pitchFamily="34" charset="0"/>
              </a:rPr>
              <a:pPr/>
              <a:t>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1" hangingPunct="1">
              <a:spcBef>
                <a:spcPct val="0"/>
              </a:spcBef>
            </a:pPr>
            <a:r>
              <a:rPr lang="es-ES" altLang="es-ES_tradnl" smtClean="0"/>
              <a:t>Boulton AJ. The global burden of diabetic foot disease  Lancet 2005; 366:1719-24</a:t>
            </a:r>
          </a:p>
          <a:p>
            <a:pPr defTabSz="912813" eaLnBrk="1" hangingPunct="1">
              <a:spcBef>
                <a:spcPct val="0"/>
              </a:spcBef>
            </a:pPr>
            <a:endParaRPr lang="es-ES" altLang="es-ES_tradnl" smtClean="0"/>
          </a:p>
          <a:p>
            <a:pPr defTabSz="912813" eaLnBrk="1" hangingPunct="1">
              <a:spcBef>
                <a:spcPct val="0"/>
              </a:spcBef>
            </a:pPr>
            <a:r>
              <a:rPr lang="en-US" altLang="es-ES_tradnl" smtClean="0"/>
              <a:t>Boulton AJ. The diabetic foot: from art to science. The 18th Camillo</a:t>
            </a:r>
          </a:p>
          <a:p>
            <a:pPr defTabSz="912813" eaLnBrk="1" hangingPunct="1">
              <a:spcBef>
                <a:spcPct val="0"/>
              </a:spcBef>
            </a:pPr>
            <a:r>
              <a:rPr lang="es-ES" altLang="es-ES_tradnl" smtClean="0"/>
              <a:t>Golgi lecture. Diabetologia 2004;47:1343-53.</a:t>
            </a:r>
          </a:p>
        </p:txBody>
      </p:sp>
      <p:sp>
        <p:nvSpPr>
          <p:cNvPr id="39940" name="3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s-ES_tradnl" smtClean="0"/>
          </a:p>
        </p:txBody>
      </p:sp>
      <p:sp>
        <p:nvSpPr>
          <p:cNvPr id="39941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de-DE" altLang="es-ES_tradnl" smtClean="0"/>
          </a:p>
        </p:txBody>
      </p:sp>
      <p:sp>
        <p:nvSpPr>
          <p:cNvPr id="39942" name="5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62408B-C237-428B-9289-1520136D9999}" type="slidenum">
              <a:rPr lang="de-DE" altLang="es-ES" smtClean="0">
                <a:latin typeface="Univers 47 CondensedLight" pitchFamily="123" charset="0"/>
                <a:ea typeface="ヒラギノ角ゴ Pro W3" pitchFamily="126" charset="-128"/>
              </a:rPr>
              <a:pPr/>
              <a:t>5</a:t>
            </a:fld>
            <a:endParaRPr lang="de-DE" altLang="es-ES" smtClean="0">
              <a:latin typeface="Univers 47 CondensedLight" pitchFamily="123" charset="0"/>
              <a:ea typeface="ヒラギノ角ゴ Pro W3" pitchFamily="12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70659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s-ES" b="1" dirty="0" smtClean="0">
                <a:latin typeface="Arial" pitchFamily="34" charset="0"/>
              </a:rPr>
              <a:t>Tras la amputación de una extremidad inferior</a:t>
            </a:r>
            <a:r>
              <a:rPr lang="es-ES" altLang="es-ES" dirty="0" smtClean="0">
                <a:latin typeface="Arial" pitchFamily="34" charset="0"/>
              </a:rPr>
              <a:t>, la incidencia de una </a:t>
            </a:r>
            <a:r>
              <a:rPr lang="es-ES" altLang="es-ES" b="1" dirty="0" smtClean="0">
                <a:latin typeface="Arial" pitchFamily="34" charset="0"/>
              </a:rPr>
              <a:t>nueva úlcera o de amputación </a:t>
            </a:r>
            <a:r>
              <a:rPr lang="es-ES" altLang="es-ES" b="1" dirty="0" err="1" smtClean="0">
                <a:latin typeface="Arial" pitchFamily="34" charset="0"/>
              </a:rPr>
              <a:t>contralateral</a:t>
            </a:r>
            <a:r>
              <a:rPr lang="es-ES" altLang="es-ES" b="1" dirty="0" smtClean="0">
                <a:latin typeface="Arial" pitchFamily="34" charset="0"/>
              </a:rPr>
              <a:t> </a:t>
            </a:r>
            <a:r>
              <a:rPr lang="es-ES" altLang="es-ES" dirty="0" smtClean="0">
                <a:latin typeface="Arial" pitchFamily="34" charset="0"/>
              </a:rPr>
              <a:t>a los dos y cinco años es del </a:t>
            </a:r>
            <a:r>
              <a:rPr lang="es-ES" altLang="es-ES" b="1" dirty="0" smtClean="0">
                <a:latin typeface="Arial" pitchFamily="34" charset="0"/>
              </a:rPr>
              <a:t>50%. </a:t>
            </a:r>
          </a:p>
          <a:p>
            <a:r>
              <a:rPr lang="es-ES" altLang="es-ES" dirty="0" smtClean="0">
                <a:latin typeface="Arial" pitchFamily="34" charset="0"/>
              </a:rPr>
              <a:t>Existe un </a:t>
            </a:r>
            <a:r>
              <a:rPr lang="es-ES" altLang="es-ES" b="1" dirty="0" smtClean="0">
                <a:latin typeface="Arial" pitchFamily="34" charset="0"/>
              </a:rPr>
              <a:t>10% de mortalidad </a:t>
            </a:r>
            <a:r>
              <a:rPr lang="es-ES" altLang="es-ES" b="1" dirty="0" err="1" smtClean="0">
                <a:latin typeface="Arial" pitchFamily="34" charset="0"/>
              </a:rPr>
              <a:t>perioperatoria</a:t>
            </a:r>
            <a:r>
              <a:rPr lang="es-ES" altLang="es-ES" b="1" dirty="0" smtClean="0">
                <a:latin typeface="Arial" pitchFamily="34" charset="0"/>
              </a:rPr>
              <a:t>, 30% de mortalidad en el primer año, 50% a los tres años y hasta el 70% a los cinco años </a:t>
            </a:r>
            <a:r>
              <a:rPr lang="es-ES" altLang="es-ES" dirty="0" smtClean="0">
                <a:latin typeface="Arial" pitchFamily="34" charset="0"/>
              </a:rPr>
              <a:t>debido a </a:t>
            </a:r>
            <a:r>
              <a:rPr lang="es-ES" altLang="es-ES" dirty="0" err="1" smtClean="0">
                <a:latin typeface="Arial" pitchFamily="34" charset="0"/>
              </a:rPr>
              <a:t>comorbilidades</a:t>
            </a:r>
            <a:r>
              <a:rPr lang="es-ES" altLang="es-ES" dirty="0" smtClean="0">
                <a:latin typeface="Arial" pitchFamily="34" charset="0"/>
              </a:rPr>
              <a:t> severas cardiovasculares y renales en los pacientes con diabetes que precisan una amputación (7). </a:t>
            </a:r>
          </a:p>
          <a:p>
            <a:endParaRPr lang="es-ES" altLang="es-ES" dirty="0" smtClean="0">
              <a:latin typeface="Arial" pitchFamily="34" charset="0"/>
            </a:endParaRPr>
          </a:p>
        </p:txBody>
      </p:sp>
      <p:sp>
        <p:nvSpPr>
          <p:cNvPr id="7066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E3F529-EB73-4360-A10B-04928BF0539C}" type="slidenum">
              <a:rPr lang="es-ES" altLang="es-ES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es-ES" altLang="es-E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dirty="0" smtClean="0"/>
              <a:t>La OMS en su declaración de Ginebra de 1994 define el pie diabético como: “La presencia de ulceración, infección y/o gangrena del pie” </a:t>
            </a:r>
          </a:p>
          <a:p>
            <a:pPr eaLnBrk="1" hangingPunct="1">
              <a:spcBef>
                <a:spcPct val="0"/>
              </a:spcBef>
            </a:pPr>
            <a:endParaRPr lang="es-ES_tradnl" altLang="es-ES_tradnl" dirty="0" smtClean="0"/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mtClean="0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s-ES_tradnl" altLang="es-ES_tradnl" smtClean="0"/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4504AE-6C56-4D42-9F7C-5BFD285FA83F}" type="slidenum">
              <a:rPr lang="es-ES_tradnl" altLang="es-ES_tradnl" smtClean="0"/>
              <a:pPr/>
              <a:t>7</a:t>
            </a:fld>
            <a:endParaRPr lang="es-ES_tradnl" alt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smtClean="0">
                <a:ea typeface="ヒラギノ角ゴ Pro W3"/>
                <a:cs typeface="ヒラギノ角ゴ Pro W3"/>
              </a:rPr>
              <a:t>Documento de Consenso sobre el manejo del pie Diabético: Guía de la Sociedad  de Cirugia Vascular , de la Asociación de Podologia y la Sociedad Americana de Medicina Vascular </a:t>
            </a:r>
          </a:p>
        </p:txBody>
      </p:sp>
      <p:sp>
        <p:nvSpPr>
          <p:cNvPr id="4" name="3 Marcador de encabezado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4 Marcador de pie de página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182" name="5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D9EF29-4F7F-49DE-B62D-F8F3330C0214}" type="slidenum">
              <a:rPr lang="de-DE">
                <a:latin typeface="Univers 47 CondensedLight"/>
                <a:ea typeface="ヒラギノ角ゴ Pro W3"/>
                <a:cs typeface="ヒラギノ角ゴ Pro W3"/>
              </a:rPr>
              <a:pPr/>
              <a:t>8</a:t>
            </a:fld>
            <a:endParaRPr lang="de-DE">
              <a:latin typeface="Univers 47 CondensedLight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ヒラギノ角ゴ Pro W3"/>
              <a:cs typeface="ヒラギノ角ゴ Pro W3"/>
            </a:endParaRPr>
          </a:p>
        </p:txBody>
      </p:sp>
      <p:sp>
        <p:nvSpPr>
          <p:cNvPr id="4" name="3 Marcador de encabezado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4 Marcador de pie de página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1206" name="5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8934A0-9BE9-4BDA-871B-2E15A9282029}" type="slidenum">
              <a:rPr lang="de-DE">
                <a:latin typeface="Univers 47 CondensedLight"/>
                <a:ea typeface="ヒラギノ角ゴ Pro W3"/>
                <a:cs typeface="ヒラギノ角ゴ Pro W3"/>
              </a:rPr>
              <a:pPr/>
              <a:t>9</a:t>
            </a:fld>
            <a:endParaRPr lang="de-DE">
              <a:latin typeface="Univers 47 CondensedLight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4.xml"/><Relationship Id="rId4" Type="http://schemas.openxmlformats.org/officeDocument/2006/relationships/image" Target="../media/image25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slideMaster" Target="../slideMasters/slideMaster34.xml"/><Relationship Id="rId50" Type="http://schemas.openxmlformats.org/officeDocument/2006/relationships/image" Target="../media/image28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27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oleObject" Target="../embeddings/oleObject1.bin"/><Relationship Id="rId8" Type="http://schemas.openxmlformats.org/officeDocument/2006/relationships/tags" Target="../tags/tag8.xml"/><Relationship Id="rId51" Type="http://schemas.openxmlformats.org/officeDocument/2006/relationships/oleObject" Target="../embeddings/oleObject2.bin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8.pn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9308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50419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3606-E5F2-45BD-A0B5-23F98DA403B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1243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52604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959722"/>
            <a:ext cx="8131175" cy="467820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90"/>
            <a:ext cx="8131176" cy="309315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95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merck_be_well_green_gray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1932" y="4686327"/>
            <a:ext cx="1173479" cy="4000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3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4" y="1296608"/>
            <a:ext cx="8445499" cy="32980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95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08862" cy="628650"/>
          </a:xfrm>
        </p:spPr>
        <p:txBody>
          <a:bodyPr l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4" y="1296608"/>
            <a:ext cx="8445499" cy="3298031"/>
          </a:xfrm>
        </p:spPr>
        <p:txBody>
          <a:bodyPr/>
          <a:lstStyle>
            <a:lvl1pPr marL="285750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447800" y="628650"/>
            <a:ext cx="7391400" cy="400050"/>
          </a:xfrm>
        </p:spPr>
        <p:txBody>
          <a:bodyPr lIns="91440" anchor="t" anchorCtr="0"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92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11"/>
            <a:ext cx="8540750" cy="13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7543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600201"/>
            <a:ext cx="8458200" cy="29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09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10600" cy="8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085850"/>
            <a:ext cx="8458200" cy="35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34" y="0"/>
            <a:ext cx="7500938" cy="828676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41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948" y="1133512"/>
            <a:ext cx="3749040" cy="312762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377320" y="1133512"/>
            <a:ext cx="3749040" cy="312762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35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30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959722"/>
            <a:ext cx="8131175" cy="467820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88"/>
            <a:ext cx="8131176" cy="309315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93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merck_be_well_green_gray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1932" y="4686325"/>
            <a:ext cx="1173479" cy="4000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798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27608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4" y="1296608"/>
            <a:ext cx="8445499" cy="32980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65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08862" cy="628650"/>
          </a:xfrm>
        </p:spPr>
        <p:txBody>
          <a:bodyPr l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4" y="1296608"/>
            <a:ext cx="8445499" cy="3298031"/>
          </a:xfrm>
        </p:spPr>
        <p:txBody>
          <a:bodyPr/>
          <a:lstStyle>
            <a:lvl1pPr marL="285750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447800" y="628650"/>
            <a:ext cx="7391400" cy="400050"/>
          </a:xfrm>
        </p:spPr>
        <p:txBody>
          <a:bodyPr lIns="91440" anchor="t" anchorCtr="0"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57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11"/>
            <a:ext cx="8540750" cy="13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7543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600201"/>
            <a:ext cx="8458200" cy="29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78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10600" cy="8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085850"/>
            <a:ext cx="8458200" cy="35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34" y="0"/>
            <a:ext cx="7500938" cy="828676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00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948" y="1133512"/>
            <a:ext cx="3749040" cy="312762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377320" y="1133512"/>
            <a:ext cx="3749040" cy="312762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95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58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86689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5940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90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1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7" y="0"/>
            <a:ext cx="8226425" cy="614014"/>
          </a:xfrm>
          <a:prstGeom prst="rect">
            <a:avLst/>
          </a:prstGeo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27" y="1198960"/>
            <a:ext cx="8226425" cy="32908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4869180"/>
            <a:ext cx="66294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4767263"/>
            <a:ext cx="68580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4869656"/>
            <a:ext cx="2286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8CA1E6-1B09-488D-A1FF-E8A47C315D27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735806"/>
            <a:ext cx="8226000" cy="33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1374"/>
            <a:ext cx="7776864" cy="1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4607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97439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873545"/>
            <a:ext cx="8131175" cy="553998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86"/>
            <a:ext cx="8131176" cy="276999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91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25492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92270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7899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8189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56495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873545"/>
            <a:ext cx="8131175" cy="553998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86"/>
            <a:ext cx="8131176" cy="276999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91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957737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05559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lang="es-ES_tradnl" sz="24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 Narrow" panose="020B0606020202030204" pitchFamily="34" charset="0"/>
              </a:defRPr>
            </a:lvl1pPr>
          </a:lstStyle>
          <a:p>
            <a:pPr marL="342900" lvl="0" indent="-342900" algn="l" eaLnBrk="1" latinLnBrk="0" hangingPunct="1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lang="en-US" sz="2000" b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 Narrow" panose="020B0606020202030204" pitchFamily="34" charset="0"/>
              </a:defRPr>
            </a:lvl1pPr>
            <a:lvl2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2pPr>
            <a:lvl3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3pPr>
            <a:lvl4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4pPr>
            <a:lvl5pPr>
              <a:defRPr lang="es-ES_tradnl" sz="2000" b="0">
                <a:latin typeface="Arial Narrow" panose="020B0606020202030204" pitchFamily="34" charset="0"/>
                <a:cs typeface="Arial Narrow" panose="020B0606020202030204" pitchFamily="34" charset="0"/>
              </a:defRPr>
            </a:lvl5pPr>
          </a:lstStyle>
          <a:p>
            <a:pPr lvl="0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err="1" smtClean="0"/>
              <a:t>Cccccc</a:t>
            </a:r>
            <a:endParaRPr lang="en-US" dirty="0" smtClean="0"/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err="1" smtClean="0"/>
              <a:t>Cccccc</a:t>
            </a:r>
            <a:endParaRPr lang="en-US" dirty="0" smtClean="0"/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EEB13D1-E5EA-4DAA-AFD0-BED882C9E56D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55397"/>
            <a:ext cx="406400" cy="173831"/>
          </a:xfrm>
          <a:prstGeom prst="rect">
            <a:avLst/>
          </a:prstGeom>
        </p:spPr>
        <p:txBody>
          <a:bodyPr/>
          <a:lstStyle/>
          <a:p>
            <a:fld id="{AF4DE7C7-0C85-4FE9-AC67-96E2D4214A8F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68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1374"/>
            <a:ext cx="7776864" cy="1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72982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060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4627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667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85500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66589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873545"/>
            <a:ext cx="8131175" cy="553998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86"/>
            <a:ext cx="8131176" cy="276999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91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962226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36598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lang="es-ES_tradnl" sz="24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 Narrow" panose="020B0606020202030204" pitchFamily="34" charset="0"/>
              </a:defRPr>
            </a:lvl1pPr>
          </a:lstStyle>
          <a:p>
            <a:pPr marL="342900" lvl="0" indent="-342900" algn="l" eaLnBrk="1" latinLnBrk="0" hangingPunct="1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lang="en-US" sz="2000" b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 Narrow" panose="020B0606020202030204" pitchFamily="34" charset="0"/>
              </a:defRPr>
            </a:lvl1pPr>
            <a:lvl2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2pPr>
            <a:lvl3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3pPr>
            <a:lvl4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4pPr>
            <a:lvl5pPr>
              <a:defRPr lang="es-ES_tradnl" sz="2000" b="0">
                <a:latin typeface="Arial Narrow" panose="020B0606020202030204" pitchFamily="34" charset="0"/>
                <a:cs typeface="Arial Narrow" panose="020B0606020202030204" pitchFamily="34" charset="0"/>
              </a:defRPr>
            </a:lvl5pPr>
          </a:lstStyle>
          <a:p>
            <a:pPr lvl="0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err="1" smtClean="0"/>
              <a:t>Cccccc</a:t>
            </a:r>
            <a:endParaRPr lang="en-US" dirty="0" smtClean="0"/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err="1" smtClean="0"/>
              <a:t>Cccccc</a:t>
            </a:r>
            <a:endParaRPr lang="en-US" dirty="0" smtClean="0"/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EEB13D1-E5EA-4DAA-AFD0-BED882C9E56D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55397"/>
            <a:ext cx="406400" cy="173831"/>
          </a:xfrm>
          <a:prstGeom prst="rect">
            <a:avLst/>
          </a:prstGeom>
        </p:spPr>
        <p:txBody>
          <a:bodyPr/>
          <a:lstStyle/>
          <a:p>
            <a:fld id="{AF4DE7C7-0C85-4FE9-AC67-96E2D4214A8F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58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4492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0178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 defTabSz="913701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370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5" y="-1596630"/>
            <a:ext cx="184601" cy="3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205"/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31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124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68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330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095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5988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25750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873545"/>
            <a:ext cx="8131175" cy="553998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86"/>
            <a:ext cx="8131176" cy="276999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91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33655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0502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lang="es-ES_tradnl" sz="24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 Narrow" panose="020B0606020202030204" pitchFamily="34" charset="0"/>
              </a:defRPr>
            </a:lvl1pPr>
          </a:lstStyle>
          <a:p>
            <a:pPr marL="342900" lvl="0" indent="-342900" algn="l" eaLnBrk="1" latinLnBrk="0" hangingPunct="1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lang="en-US" sz="2000" b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 Narrow" panose="020B0606020202030204" pitchFamily="34" charset="0"/>
              </a:defRPr>
            </a:lvl1pPr>
            <a:lvl2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2pPr>
            <a:lvl3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3pPr>
            <a:lvl4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4pPr>
            <a:lvl5pPr>
              <a:defRPr lang="es-ES_tradnl" sz="2000" b="0">
                <a:latin typeface="Arial Narrow" panose="020B0606020202030204" pitchFamily="34" charset="0"/>
                <a:cs typeface="Arial Narrow" panose="020B0606020202030204" pitchFamily="34" charset="0"/>
              </a:defRPr>
            </a:lvl5pPr>
          </a:lstStyle>
          <a:p>
            <a:pPr lvl="0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err="1" smtClean="0"/>
              <a:t>Cccccc</a:t>
            </a:r>
            <a:endParaRPr lang="en-US" dirty="0" smtClean="0"/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err="1" smtClean="0"/>
              <a:t>Cccccc</a:t>
            </a:r>
            <a:endParaRPr lang="en-US" dirty="0" smtClean="0"/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EEB13D1-E5EA-4DAA-AFD0-BED882C9E56D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55397"/>
            <a:ext cx="406400" cy="173831"/>
          </a:xfrm>
          <a:prstGeom prst="rect">
            <a:avLst/>
          </a:prstGeom>
        </p:spPr>
        <p:txBody>
          <a:bodyPr/>
          <a:lstStyle/>
          <a:p>
            <a:fld id="{AF4DE7C7-0C85-4FE9-AC67-96E2D4214A8F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6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959722"/>
            <a:ext cx="8131175" cy="467820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84"/>
            <a:ext cx="8131176" cy="309315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89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merck_be_well_green_gray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1932" y="4686321"/>
            <a:ext cx="1173479" cy="4000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72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4" y="1296608"/>
            <a:ext cx="8445499" cy="32980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83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08862" cy="628650"/>
          </a:xfrm>
        </p:spPr>
        <p:txBody>
          <a:bodyPr l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4" y="1296608"/>
            <a:ext cx="8445499" cy="3298031"/>
          </a:xfrm>
        </p:spPr>
        <p:txBody>
          <a:bodyPr/>
          <a:lstStyle>
            <a:lvl1pPr marL="285750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447800" y="628650"/>
            <a:ext cx="7391400" cy="400050"/>
          </a:xfrm>
        </p:spPr>
        <p:txBody>
          <a:bodyPr lIns="91440" anchor="t" anchorCtr="0"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91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11"/>
            <a:ext cx="8540750" cy="134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75438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600201"/>
            <a:ext cx="8458200" cy="299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39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7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7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1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048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9158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10600" cy="8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085850"/>
            <a:ext cx="8458200" cy="35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34" y="0"/>
            <a:ext cx="7500938" cy="828676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55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948" y="1133512"/>
            <a:ext cx="3749040" cy="312762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377320" y="1133512"/>
            <a:ext cx="3749040" cy="312762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3F3F3F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58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31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4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5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1465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0358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279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56393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73232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62785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037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7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9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1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20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08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92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8" y="76211"/>
            <a:ext cx="8651875" cy="36433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4935143"/>
            <a:ext cx="2133600" cy="142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E2F7D50-8F4A-4668-9044-9F37E9F2F564}" type="slidenum">
              <a:rPr lang="en-US"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defTabSz="914400">
                <a:defRPr/>
              </a:pPr>
              <a:t>‹Nº›</a:t>
            </a:fld>
            <a:endParaRPr lang="en-US" sz="18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9783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138" y="4931570"/>
            <a:ext cx="584200" cy="15359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55E7644-8344-4573-AA42-8040FA1E85AA}" type="slidenum">
              <a:rPr lang="en-US" sz="18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defTabSz="914400">
                <a:defRPr/>
              </a:pPr>
              <a:t>‹Nº›</a:t>
            </a:fld>
            <a:endParaRPr lang="en-US" sz="18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5850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39" y="76211"/>
            <a:ext cx="8653463" cy="364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760820"/>
            <a:ext cx="8229600" cy="407074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4935143"/>
            <a:ext cx="2133600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/>
            <a:fld id="{61B428DB-6CAC-4ADC-87A1-08EB23DDC72B}" type="slidenum">
              <a:rPr lang="en-US" sz="1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defTabSz="914400"/>
              <a:t>‹Nº›</a:t>
            </a:fld>
            <a:endParaRPr lang="en-US" sz="1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1629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250" y="205981"/>
            <a:ext cx="8229600" cy="392906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47675" y="751287"/>
            <a:ext cx="8229600" cy="4064794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xmlns="" val="5352905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4"/>
            <a:ext cx="7577234" cy="28060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5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83510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5870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24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579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003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7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1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20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56070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254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959722"/>
            <a:ext cx="8131175" cy="467820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75"/>
            <a:ext cx="8131176" cy="309315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80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7" name="Picture 3" descr="K:\Branding\Logos\MSD\MSD\Logo_MSD_blanc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4301" y="4742550"/>
            <a:ext cx="814500" cy="2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149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4" y="1296602"/>
            <a:ext cx="8445499" cy="32980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4499AD-2124-45B8-AE79-55A6177C734C}" type="slidenum">
              <a:rPr lang="en-US">
                <a:solidFill>
                  <a:srgbClr val="00877C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8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214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plantilla-fond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5251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a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sd_be_wel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6481" y="4765733"/>
            <a:ext cx="782320" cy="23050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842778"/>
            <a:ext cx="8131175" cy="584775"/>
          </a:xfrm>
          <a:prstGeom prst="rect">
            <a:avLst/>
          </a:prstGeom>
        </p:spPr>
        <p:txBody>
          <a:bodyPr wrap="square" tIns="0" rIns="0" bIns="0" anchor="b" anchorCtr="0">
            <a:spAutoFit/>
          </a:bodyPr>
          <a:lstStyle>
            <a:lvl1pPr algn="l">
              <a:defRPr sz="4000">
                <a:solidFill>
                  <a:srgbClr val="0087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75"/>
            <a:ext cx="8131176" cy="280077"/>
          </a:xfrm>
          <a:prstGeom prst="rect">
            <a:avLst/>
          </a:prstGeom>
        </p:spPr>
        <p:txBody>
          <a:bodyPr wrap="square" tIns="0" rIns="0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80"/>
            <a:ext cx="2576512" cy="211931"/>
          </a:xfrm>
          <a:prstGeom prst="rect">
            <a:avLst/>
          </a:prstGeom>
        </p:spPr>
        <p:txBody>
          <a:bodyPr rIns="0"/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Imagen 9" descr="moving_forwar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70" t="32819" r="21002" b="18775"/>
          <a:stretch/>
        </p:blipFill>
        <p:spPr>
          <a:xfrm>
            <a:off x="0" y="0"/>
            <a:ext cx="2432304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2363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+ tex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104900"/>
            <a:ext cx="8445500" cy="33147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877C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877C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877C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877C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79612" y="590769"/>
            <a:ext cx="6831106" cy="0"/>
          </a:xfrm>
          <a:prstGeom prst="line">
            <a:avLst/>
          </a:prstGeom>
          <a:ln>
            <a:solidFill>
              <a:srgbClr val="00877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368300" y="234563"/>
            <a:ext cx="8229600" cy="4038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229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 noChangeAspect="1"/>
          </p:cNvGraphicFramePr>
          <p:nvPr/>
        </p:nvGraphicFramePr>
        <p:xfrm>
          <a:off x="0" y="11"/>
          <a:ext cx="158750" cy="119063"/>
        </p:xfrm>
        <a:graphic>
          <a:graphicData uri="http://schemas.openxmlformats.org/presentationml/2006/ole">
            <p:oleObj spid="_x0000_s12586" name="think-cell Slide" r:id="rId48" imgW="360" imgH="360" progId="">
              <p:embed/>
            </p:oleObj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" y="0"/>
            <a:ext cx="9115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king Draft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063484" y="1814196"/>
            <a:ext cx="201818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buFont typeface="Arial" charset="0"/>
              <a:buChar char="•"/>
              <a:defRPr/>
            </a:pPr>
            <a:r>
              <a:rPr lang="en-US" sz="600" dirty="0" smtClean="0">
                <a:solidFill>
                  <a:srgbClr val="000000"/>
                </a:solidFill>
                <a:ea typeface="ＭＳ Ｐゴシック" pitchFamily="34" charset="-128"/>
              </a:rPr>
              <a:t>Last Modified 10/19/2012 4:52 PM Eastern Standard Time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8524346" y="3460236"/>
            <a:ext cx="109645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buFont typeface="Arial" charset="0"/>
              <a:buChar char="•"/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4/12/2012 10:50:02 AM</a:t>
            </a:r>
            <a:endParaRPr lang="en-US" sz="16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McK 1. On-page tracker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539" y="20241"/>
            <a:ext cx="9217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>
              <a:buFont typeface="Arial" charset="0"/>
              <a:buChar char="•"/>
            </a:pPr>
            <a:r>
              <a:rPr lang="en-US" sz="1400">
                <a:solidFill>
                  <a:srgbClr val="808080"/>
                </a:solidFill>
                <a:latin typeface="Arial" charset="0"/>
                <a:ea typeface="ＭＳ Ｐゴシック" pitchFamily="34" charset="-128"/>
                <a:cs typeface="Arial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2250" y="716765"/>
            <a:ext cx="648493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ea typeface="ＭＳ Ｐゴシック" pitchFamily="34" charset="-128"/>
                <a:cs typeface="Arial"/>
              </a:rPr>
              <a:t>Unit of measure</a:t>
            </a:r>
          </a:p>
        </p:txBody>
      </p:sp>
      <p:grpSp>
        <p:nvGrpSpPr>
          <p:cNvPr id="8" name="ACET" hidden="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482725" y="1192811"/>
            <a:ext cx="4349750" cy="511003"/>
            <a:chOff x="915" y="610"/>
            <a:chExt cx="2686" cy="420"/>
          </a:xfrm>
        </p:grpSpPr>
        <p:cxnSp>
          <p:nvCxnSpPr>
            <p:cNvPr id="9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ctr" defTabSz="914400">
                <a:buFont typeface="Arial" charset="0"/>
                <a:buChar char="•"/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Title</a:t>
              </a:r>
            </a:p>
            <a:p>
              <a:pPr algn="ctr" defTabSz="914400">
                <a:buFont typeface="Arial" charset="0"/>
                <a:buChar char="•"/>
              </a:pPr>
              <a:r>
                <a:rPr lang="en-US" sz="160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  <a:cs typeface="Arial"/>
                </a:rPr>
                <a:t>Unit of measure</a:t>
              </a:r>
            </a:p>
          </p:txBody>
        </p:sp>
      </p:grpSp>
      <p:grpSp>
        <p:nvGrpSpPr>
          <p:cNvPr id="11" name="LegendBoxes" hidden="1"/>
          <p:cNvGrpSpPr>
            <a:grpSpLocks/>
          </p:cNvGrpSpPr>
          <p:nvPr/>
        </p:nvGrpSpPr>
        <p:grpSpPr bwMode="auto">
          <a:xfrm>
            <a:off x="7981951" y="752476"/>
            <a:ext cx="787400" cy="794147"/>
            <a:chOff x="4936" y="176"/>
            <a:chExt cx="496" cy="667"/>
          </a:xfrm>
        </p:grpSpPr>
        <p:sp>
          <p:nvSpPr>
            <p:cNvPr id="12" name="Legend1"/>
            <p:cNvSpPr>
              <a:spLocks noChangeArrowheads="1"/>
            </p:cNvSpPr>
            <p:nvPr/>
          </p:nvSpPr>
          <p:spPr bwMode="auto">
            <a:xfrm>
              <a:off x="5077" y="176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1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Font typeface="Arial" charset="0"/>
                <a:buChar char="•"/>
              </a:pPr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4" name="Legend2"/>
            <p:cNvSpPr>
              <a:spLocks noChangeArrowheads="1"/>
            </p:cNvSpPr>
            <p:nvPr/>
          </p:nvSpPr>
          <p:spPr bwMode="auto">
            <a:xfrm>
              <a:off x="5077" y="346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1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Font typeface="Arial" charset="0"/>
                <a:buChar char="•"/>
              </a:pPr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6" name="Legend3"/>
            <p:cNvSpPr>
              <a:spLocks noChangeArrowheads="1"/>
            </p:cNvSpPr>
            <p:nvPr/>
          </p:nvSpPr>
          <p:spPr bwMode="auto">
            <a:xfrm>
              <a:off x="5077" y="517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1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Font typeface="Arial" charset="0"/>
                <a:buChar char="•"/>
              </a:pPr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8" name="Legend4"/>
            <p:cNvSpPr>
              <a:spLocks noChangeArrowheads="1"/>
            </p:cNvSpPr>
            <p:nvPr/>
          </p:nvSpPr>
          <p:spPr bwMode="auto">
            <a:xfrm>
              <a:off x="5077" y="688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1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Font typeface="Arial" charset="0"/>
                <a:buChar char="•"/>
              </a:pPr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20" name="LegendLines" hidden="1"/>
          <p:cNvGrpSpPr>
            <a:grpSpLocks/>
          </p:cNvGrpSpPr>
          <p:nvPr/>
        </p:nvGrpSpPr>
        <p:grpSpPr bwMode="auto">
          <a:xfrm>
            <a:off x="7673977" y="752475"/>
            <a:ext cx="1095375" cy="594122"/>
            <a:chOff x="4750" y="176"/>
            <a:chExt cx="690" cy="499"/>
          </a:xfrm>
        </p:grpSpPr>
        <p:sp>
          <p:nvSpPr>
            <p:cNvPr id="2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defTabSz="914400">
                <a:buFont typeface="Arial" charset="0"/>
                <a:buChar char="•"/>
              </a:pPr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defTabSz="914400">
                <a:buFont typeface="Arial" charset="0"/>
                <a:buChar char="•"/>
              </a:pPr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defTabSz="914400">
                <a:buFont typeface="Arial" charset="0"/>
                <a:buChar char="•"/>
              </a:pPr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85" y="176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25" name="Legend2"/>
            <p:cNvSpPr>
              <a:spLocks noChangeArrowheads="1"/>
            </p:cNvSpPr>
            <p:nvPr/>
          </p:nvSpPr>
          <p:spPr bwMode="auto">
            <a:xfrm>
              <a:off x="5085" y="344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26" name="Legend3"/>
            <p:cNvSpPr>
              <a:spLocks noChangeArrowheads="1"/>
            </p:cNvSpPr>
            <p:nvPr/>
          </p:nvSpPr>
          <p:spPr bwMode="auto">
            <a:xfrm>
              <a:off x="5085" y="520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</p:grpSp>
      <p:grpSp>
        <p:nvGrpSpPr>
          <p:cNvPr id="27" name="McKSticker" hidden="1"/>
          <p:cNvGrpSpPr>
            <a:grpSpLocks/>
          </p:cNvGrpSpPr>
          <p:nvPr/>
        </p:nvGrpSpPr>
        <p:grpSpPr bwMode="auto">
          <a:xfrm>
            <a:off x="7619379" y="757237"/>
            <a:ext cx="1121396" cy="212366"/>
            <a:chOff x="7619379" y="285750"/>
            <a:chExt cx="1121396" cy="283139"/>
          </a:xfrm>
        </p:grpSpPr>
        <p:sp>
          <p:nvSpPr>
            <p:cNvPr id="28" name="StickerRectangle"/>
            <p:cNvSpPr>
              <a:spLocks noChangeArrowheads="1"/>
            </p:cNvSpPr>
            <p:nvPr/>
          </p:nvSpPr>
          <p:spPr bwMode="auto">
            <a:xfrm>
              <a:off x="7619379" y="285750"/>
              <a:ext cx="1121396" cy="2831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  <a:cs typeface="Arial"/>
                </a:rPr>
                <a:t>PRELIMINARY</a:t>
              </a:r>
            </a:p>
          </p:txBody>
        </p:sp>
        <p:cxnSp>
          <p:nvCxnSpPr>
            <p:cNvPr id="29" name="AutoShape 31"/>
            <p:cNvCxnSpPr>
              <a:cxnSpLocks noChangeShapeType="1"/>
            </p:cNvCxnSpPr>
            <p:nvPr/>
          </p:nvCxnSpPr>
          <p:spPr bwMode="auto">
            <a:xfrm>
              <a:off x="7681913" y="285750"/>
              <a:ext cx="0" cy="20955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32"/>
            <p:cNvCxnSpPr>
              <a:cxnSpLocks noChangeShapeType="1"/>
            </p:cNvCxnSpPr>
            <p:nvPr/>
          </p:nvCxnSpPr>
          <p:spPr bwMode="auto">
            <a:xfrm>
              <a:off x="7681913" y="495300"/>
              <a:ext cx="105886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1" name="LegendMoons" hidden="1"/>
          <p:cNvGrpSpPr>
            <a:grpSpLocks/>
          </p:cNvGrpSpPr>
          <p:nvPr/>
        </p:nvGrpSpPr>
        <p:grpSpPr bwMode="auto">
          <a:xfrm>
            <a:off x="7915276" y="731046"/>
            <a:ext cx="855216" cy="1016914"/>
            <a:chOff x="7769225" y="2105025"/>
            <a:chExt cx="855216" cy="1355888"/>
          </a:xfrm>
        </p:grpSpPr>
        <p:grpSp>
          <p:nvGrpSpPr>
            <p:cNvPr id="32" name="MoonLegend1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50" name="Oval 38"/>
              <p:cNvSpPr>
                <a:spLocks noChangeAspect="1" noChangeArrowheads="1"/>
              </p:cNvSpPr>
              <p:nvPr>
                <p:custDataLst>
                  <p:tags r:id="rId45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51" name="Arc 39"/>
              <p:cNvSpPr>
                <a:spLocks noChangeAspect="1"/>
              </p:cNvSpPr>
              <p:nvPr>
                <p:custDataLst>
                  <p:tags r:id="rId46"/>
                </p:custDataLst>
              </p:nvPr>
            </p:nvSpPr>
            <p:spPr bwMode="black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</p:grpSp>
        <p:grpSp>
          <p:nvGrpSpPr>
            <p:cNvPr id="33" name="MoonLegend2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48" name="Oval 4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49" name="Arc 42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black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</p:grpSp>
        <p:grpSp>
          <p:nvGrpSpPr>
            <p:cNvPr id="34" name="MoonLegend4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46" name="Oval 47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47" name="Arc 48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</p:grpSp>
        <p:grpSp>
          <p:nvGrpSpPr>
            <p:cNvPr id="35" name="MoonLegend5"/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44" name="Oval 50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45" name="Oval 51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</p:grp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8060184" y="2117725"/>
              <a:ext cx="5642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8060184" y="2392364"/>
              <a:ext cx="5642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8060184" y="2667001"/>
              <a:ext cx="5642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39" name="Legend4"/>
            <p:cNvSpPr>
              <a:spLocks noChangeArrowheads="1"/>
            </p:cNvSpPr>
            <p:nvPr/>
          </p:nvSpPr>
          <p:spPr bwMode="auto">
            <a:xfrm>
              <a:off x="8060184" y="2938465"/>
              <a:ext cx="5642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40" name="Legend5"/>
            <p:cNvSpPr>
              <a:spLocks noChangeArrowheads="1"/>
            </p:cNvSpPr>
            <p:nvPr/>
          </p:nvSpPr>
          <p:spPr bwMode="auto">
            <a:xfrm>
              <a:off x="8060184" y="3214691"/>
              <a:ext cx="5642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grpSp>
          <p:nvGrpSpPr>
            <p:cNvPr id="41" name="MoonLegend3"/>
            <p:cNvGrpSpPr>
              <a:grpSpLocks noChangeAspect="1"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42" name="Oval 47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blackWhite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43" name="Arc 48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black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</p:grpSp>
      </p:grpSp>
      <p:grpSp>
        <p:nvGrpSpPr>
          <p:cNvPr id="52" name="McK Slide Elements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7481" y="4761006"/>
            <a:ext cx="7034213" cy="306294"/>
            <a:chOff x="119063" y="6361590"/>
            <a:chExt cx="8462853" cy="417110"/>
          </a:xfrm>
        </p:grpSpPr>
        <p:sp>
          <p:nvSpPr>
            <p:cNvPr id="53" name="McK 4. Footnote"/>
            <p:cNvSpPr txBox="1">
              <a:spLocks noChangeArrowheads="1"/>
            </p:cNvSpPr>
            <p:nvPr/>
          </p:nvSpPr>
          <p:spPr bwMode="auto">
            <a:xfrm>
              <a:off x="119063" y="6361590"/>
              <a:ext cx="8462853" cy="20956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1 Footnote</a:t>
              </a:r>
            </a:p>
          </p:txBody>
        </p:sp>
        <p:sp>
          <p:nvSpPr>
            <p:cNvPr id="54" name="McK 5. Source"/>
            <p:cNvSpPr>
              <a:spLocks noChangeArrowheads="1"/>
            </p:cNvSpPr>
            <p:nvPr/>
          </p:nvSpPr>
          <p:spPr bwMode="auto">
            <a:xfrm>
              <a:off x="119063" y="6569136"/>
              <a:ext cx="8459033" cy="209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71488" indent="-471488" algn="ctr" defTabSz="876300">
                <a:buFont typeface="Arial" charset="0"/>
                <a:buChar char="•"/>
              </a:pPr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Source: Source</a:t>
              </a:r>
            </a:p>
          </p:txBody>
        </p:sp>
      </p:grpSp>
      <p:pic>
        <p:nvPicPr>
          <p:cNvPr id="56" name="Picture 8" descr="Merck_logo"/>
          <p:cNvPicPr>
            <a:picLocks noChangeAspect="1" noChangeArrowheads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4636" y="4747023"/>
            <a:ext cx="1417637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Object 2" hidden="1"/>
          <p:cNvGraphicFramePr>
            <a:graphicFrameLocks noChangeAspect="1"/>
          </p:cNvGraphicFramePr>
          <p:nvPr/>
        </p:nvGraphicFramePr>
        <p:xfrm>
          <a:off x="0" y="11"/>
          <a:ext cx="158750" cy="119063"/>
        </p:xfrm>
        <a:graphic>
          <a:graphicData uri="http://schemas.openxmlformats.org/presentationml/2006/ole">
            <p:oleObj spid="_x0000_s12587" name="think-cell Slide" r:id="rId51" imgW="360" imgH="360" progId="">
              <p:embed/>
            </p:oleObj>
          </a:graphicData>
        </a:graphic>
      </p:graphicFrame>
      <p:pic>
        <p:nvPicPr>
          <p:cNvPr id="58" name="Picture 3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" y="0"/>
            <a:ext cx="9115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Working Draft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8063484" y="1814196"/>
            <a:ext cx="201818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>
              <a:buFont typeface="Arial" charset="0"/>
              <a:buChar char="•"/>
              <a:defRPr/>
            </a:pPr>
            <a:r>
              <a:rPr lang="en-US" sz="600" dirty="0" smtClean="0">
                <a:solidFill>
                  <a:srgbClr val="000000"/>
                </a:solidFill>
                <a:ea typeface="ＭＳ Ｐゴシック" pitchFamily="34" charset="-128"/>
              </a:rPr>
              <a:t>Last Modified 10/19/2012 4:52 PM Eastern Standard Time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0" name="Printed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524346" y="3460236"/>
            <a:ext cx="109645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buFont typeface="Arial" charset="0"/>
              <a:buChar char="•"/>
              <a:defRPr/>
            </a:pPr>
            <a:r>
              <a:rPr lang="en-US" sz="600" dirty="0" smtClean="0">
                <a:solidFill>
                  <a:srgbClr val="000000"/>
                </a:solidFill>
                <a:cs typeface="Arial"/>
              </a:rPr>
              <a:t>Printed 4/12/2012 10:50:02 AM</a:t>
            </a:r>
            <a:endParaRPr lang="en-US" sz="16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61" name="McK 1. On-page tracker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539" y="20241"/>
            <a:ext cx="9217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>
              <a:buFont typeface="Arial" charset="0"/>
              <a:buChar char="•"/>
            </a:pPr>
            <a:r>
              <a:rPr lang="en-US" sz="1400">
                <a:solidFill>
                  <a:srgbClr val="808080"/>
                </a:solidFill>
                <a:latin typeface="Arial" charset="0"/>
                <a:ea typeface="ＭＳ Ｐゴシック" pitchFamily="34" charset="-128"/>
                <a:cs typeface="Arial"/>
              </a:rPr>
              <a:t>TRACKER</a:t>
            </a:r>
          </a:p>
        </p:txBody>
      </p:sp>
      <p:sp>
        <p:nvSpPr>
          <p:cNvPr id="62" name="McK 3. Unit of measur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2250" y="716765"/>
            <a:ext cx="648493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ea typeface="ＭＳ Ｐゴシック" pitchFamily="34" charset="-128"/>
                <a:cs typeface="Arial"/>
              </a:rPr>
              <a:t>Unit of measure</a:t>
            </a:r>
          </a:p>
        </p:txBody>
      </p:sp>
      <p:grpSp>
        <p:nvGrpSpPr>
          <p:cNvPr id="63" name="ACET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82725" y="1192811"/>
            <a:ext cx="4349750" cy="511003"/>
            <a:chOff x="915" y="610"/>
            <a:chExt cx="2686" cy="420"/>
          </a:xfrm>
        </p:grpSpPr>
        <p:cxnSp>
          <p:nvCxnSpPr>
            <p:cNvPr id="64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algn="ctr" defTabSz="914400">
                <a:buFont typeface="Arial" charset="0"/>
                <a:buChar char="•"/>
              </a:pPr>
              <a:r>
                <a:rPr lang="en-US" sz="16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Title</a:t>
              </a:r>
            </a:p>
            <a:p>
              <a:pPr algn="ctr" defTabSz="914400">
                <a:buFont typeface="Arial" charset="0"/>
                <a:buChar char="•"/>
              </a:pPr>
              <a:r>
                <a:rPr lang="en-US" sz="160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  <a:cs typeface="Arial"/>
                </a:rPr>
                <a:t>Unit of measure</a:t>
              </a:r>
            </a:p>
          </p:txBody>
        </p:sp>
      </p:grpSp>
      <p:grpSp>
        <p:nvGrpSpPr>
          <p:cNvPr id="66" name="LegendBoxes" hidden="1"/>
          <p:cNvGrpSpPr>
            <a:grpSpLocks/>
          </p:cNvGrpSpPr>
          <p:nvPr/>
        </p:nvGrpSpPr>
        <p:grpSpPr bwMode="auto">
          <a:xfrm>
            <a:off x="7981951" y="752476"/>
            <a:ext cx="787400" cy="794147"/>
            <a:chOff x="4936" y="176"/>
            <a:chExt cx="496" cy="667"/>
          </a:xfrm>
        </p:grpSpPr>
        <p:sp>
          <p:nvSpPr>
            <p:cNvPr id="67" name="Legend1"/>
            <p:cNvSpPr>
              <a:spLocks noChangeArrowheads="1"/>
            </p:cNvSpPr>
            <p:nvPr/>
          </p:nvSpPr>
          <p:spPr bwMode="auto">
            <a:xfrm>
              <a:off x="5077" y="176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6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Font typeface="Arial" charset="0"/>
                <a:buChar char="•"/>
              </a:pPr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69" name="Legend2"/>
            <p:cNvSpPr>
              <a:spLocks noChangeArrowheads="1"/>
            </p:cNvSpPr>
            <p:nvPr/>
          </p:nvSpPr>
          <p:spPr bwMode="auto">
            <a:xfrm>
              <a:off x="5077" y="346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7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Font typeface="Arial" charset="0"/>
                <a:buChar char="•"/>
              </a:pPr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5077" y="517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7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Font typeface="Arial" charset="0"/>
                <a:buChar char="•"/>
              </a:pPr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73" name="Legend4"/>
            <p:cNvSpPr>
              <a:spLocks noChangeArrowheads="1"/>
            </p:cNvSpPr>
            <p:nvPr/>
          </p:nvSpPr>
          <p:spPr bwMode="auto">
            <a:xfrm>
              <a:off x="5077" y="688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7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buFont typeface="Arial" charset="0"/>
                <a:buChar char="•"/>
              </a:pPr>
              <a:endParaRPr lang="en-US" sz="16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</p:grpSp>
      <p:grpSp>
        <p:nvGrpSpPr>
          <p:cNvPr id="75" name="LegendLines" hidden="1"/>
          <p:cNvGrpSpPr>
            <a:grpSpLocks/>
          </p:cNvGrpSpPr>
          <p:nvPr/>
        </p:nvGrpSpPr>
        <p:grpSpPr bwMode="auto">
          <a:xfrm>
            <a:off x="7673977" y="752475"/>
            <a:ext cx="1095375" cy="594122"/>
            <a:chOff x="4750" y="176"/>
            <a:chExt cx="690" cy="499"/>
          </a:xfrm>
        </p:grpSpPr>
        <p:sp>
          <p:nvSpPr>
            <p:cNvPr id="7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defTabSz="914400">
                <a:buFont typeface="Arial" charset="0"/>
                <a:buChar char="•"/>
              </a:pPr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7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defTabSz="914400">
                <a:buFont typeface="Arial" charset="0"/>
                <a:buChar char="•"/>
              </a:pPr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7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algn="ctr" defTabSz="914400">
                <a:buFont typeface="Arial" charset="0"/>
                <a:buChar char="•"/>
              </a:pPr>
              <a:endParaRPr lang="en-US" sz="1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79" name="Legend1"/>
            <p:cNvSpPr>
              <a:spLocks noChangeArrowheads="1"/>
            </p:cNvSpPr>
            <p:nvPr/>
          </p:nvSpPr>
          <p:spPr bwMode="auto">
            <a:xfrm>
              <a:off x="5085" y="176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80" name="Legend2"/>
            <p:cNvSpPr>
              <a:spLocks noChangeArrowheads="1"/>
            </p:cNvSpPr>
            <p:nvPr/>
          </p:nvSpPr>
          <p:spPr bwMode="auto">
            <a:xfrm>
              <a:off x="5085" y="344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81" name="Legend3"/>
            <p:cNvSpPr>
              <a:spLocks noChangeArrowheads="1"/>
            </p:cNvSpPr>
            <p:nvPr/>
          </p:nvSpPr>
          <p:spPr bwMode="auto">
            <a:xfrm>
              <a:off x="5085" y="520"/>
              <a:ext cx="35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</p:grpSp>
      <p:grpSp>
        <p:nvGrpSpPr>
          <p:cNvPr id="82" name="McKSticker" hidden="1"/>
          <p:cNvGrpSpPr>
            <a:grpSpLocks/>
          </p:cNvGrpSpPr>
          <p:nvPr/>
        </p:nvGrpSpPr>
        <p:grpSpPr bwMode="auto">
          <a:xfrm>
            <a:off x="7619379" y="757237"/>
            <a:ext cx="1121396" cy="212366"/>
            <a:chOff x="7619379" y="285750"/>
            <a:chExt cx="1121396" cy="283139"/>
          </a:xfrm>
        </p:grpSpPr>
        <p:sp>
          <p:nvSpPr>
            <p:cNvPr id="83" name="StickerRectangle"/>
            <p:cNvSpPr>
              <a:spLocks noChangeArrowheads="1"/>
            </p:cNvSpPr>
            <p:nvPr/>
          </p:nvSpPr>
          <p:spPr bwMode="auto">
            <a:xfrm>
              <a:off x="7619379" y="285750"/>
              <a:ext cx="1121396" cy="2831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  <a:cs typeface="Arial"/>
                </a:rPr>
                <a:t>PRELIMINARY</a:t>
              </a:r>
            </a:p>
          </p:txBody>
        </p:sp>
        <p:cxnSp>
          <p:nvCxnSpPr>
            <p:cNvPr id="84" name="AutoShape 31"/>
            <p:cNvCxnSpPr>
              <a:cxnSpLocks noChangeShapeType="1"/>
            </p:cNvCxnSpPr>
            <p:nvPr/>
          </p:nvCxnSpPr>
          <p:spPr bwMode="auto">
            <a:xfrm>
              <a:off x="7681913" y="285750"/>
              <a:ext cx="0" cy="20955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5" name="AutoShape 32"/>
            <p:cNvCxnSpPr>
              <a:cxnSpLocks noChangeShapeType="1"/>
            </p:cNvCxnSpPr>
            <p:nvPr/>
          </p:nvCxnSpPr>
          <p:spPr bwMode="auto">
            <a:xfrm>
              <a:off x="7681913" y="495300"/>
              <a:ext cx="105886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6" name="LegendMoons" hidden="1"/>
          <p:cNvGrpSpPr>
            <a:grpSpLocks/>
          </p:cNvGrpSpPr>
          <p:nvPr/>
        </p:nvGrpSpPr>
        <p:grpSpPr bwMode="auto">
          <a:xfrm>
            <a:off x="7915276" y="731046"/>
            <a:ext cx="855216" cy="1016914"/>
            <a:chOff x="7769225" y="2105025"/>
            <a:chExt cx="855216" cy="1355888"/>
          </a:xfrm>
        </p:grpSpPr>
        <p:grpSp>
          <p:nvGrpSpPr>
            <p:cNvPr id="87" name="MoonLegend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105" name="Oval 38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blackWhite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06" name="Arc 39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black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</p:grpSp>
        <p:grpSp>
          <p:nvGrpSpPr>
            <p:cNvPr id="88" name="MoonLegend2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103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blackWhite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04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black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</p:grpSp>
        <p:grpSp>
          <p:nvGrpSpPr>
            <p:cNvPr id="89" name="MoonLegend4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101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blackWhite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02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black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</p:grpSp>
        <p:grpSp>
          <p:nvGrpSpPr>
            <p:cNvPr id="90" name="MoonLegend5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99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blackWhite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100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black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</p:grpSp>
        <p:sp>
          <p:nvSpPr>
            <p:cNvPr id="91" name="Legend1"/>
            <p:cNvSpPr>
              <a:spLocks noChangeArrowheads="1"/>
            </p:cNvSpPr>
            <p:nvPr/>
          </p:nvSpPr>
          <p:spPr bwMode="auto">
            <a:xfrm>
              <a:off x="8060184" y="2117725"/>
              <a:ext cx="5642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92" name="Legend2"/>
            <p:cNvSpPr>
              <a:spLocks noChangeArrowheads="1"/>
            </p:cNvSpPr>
            <p:nvPr/>
          </p:nvSpPr>
          <p:spPr bwMode="auto">
            <a:xfrm>
              <a:off x="8060184" y="2392364"/>
              <a:ext cx="5642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93" name="Legend3"/>
            <p:cNvSpPr>
              <a:spLocks noChangeArrowheads="1"/>
            </p:cNvSpPr>
            <p:nvPr/>
          </p:nvSpPr>
          <p:spPr bwMode="auto">
            <a:xfrm>
              <a:off x="8060184" y="2667001"/>
              <a:ext cx="5642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94" name="Legend4"/>
            <p:cNvSpPr>
              <a:spLocks noChangeArrowheads="1"/>
            </p:cNvSpPr>
            <p:nvPr/>
          </p:nvSpPr>
          <p:spPr bwMode="auto">
            <a:xfrm>
              <a:off x="8060184" y="2938465"/>
              <a:ext cx="5642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sp>
          <p:nvSpPr>
            <p:cNvPr id="95" name="Legend5"/>
            <p:cNvSpPr>
              <a:spLocks noChangeArrowheads="1"/>
            </p:cNvSpPr>
            <p:nvPr/>
          </p:nvSpPr>
          <p:spPr bwMode="auto">
            <a:xfrm>
              <a:off x="8060184" y="3214691"/>
              <a:ext cx="564257" cy="246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50">
                <a:buClr>
                  <a:srgbClr val="000000"/>
                </a:buClr>
                <a:buFont typeface="Arial" charset="0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Legend</a:t>
              </a:r>
            </a:p>
          </p:txBody>
        </p:sp>
        <p:grpSp>
          <p:nvGrpSpPr>
            <p:cNvPr id="96" name="MoonLegend3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97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blackWhite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</a:pPr>
                <a:endParaRPr lang="en-US" sz="16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  <p:sp>
            <p:nvSpPr>
              <p:cNvPr id="98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black">
              <a:xfrm>
                <a:off x="4495" y="119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 defTabSz="914400">
                  <a:buFont typeface="Arial" charset="0"/>
                  <a:buChar char="•"/>
                  <a:defRPr/>
                </a:pP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endParaRPr>
              </a:p>
            </p:txBody>
          </p:sp>
        </p:grpSp>
      </p:grpSp>
      <p:grpSp>
        <p:nvGrpSpPr>
          <p:cNvPr id="107" name="McK Slide Elements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17481" y="4761006"/>
            <a:ext cx="7034213" cy="306294"/>
            <a:chOff x="119063" y="6361590"/>
            <a:chExt cx="8462853" cy="417110"/>
          </a:xfrm>
        </p:grpSpPr>
        <p:sp>
          <p:nvSpPr>
            <p:cNvPr id="108" name="McK 4. Footnote"/>
            <p:cNvSpPr txBox="1">
              <a:spLocks noChangeArrowheads="1"/>
            </p:cNvSpPr>
            <p:nvPr/>
          </p:nvSpPr>
          <p:spPr bwMode="auto">
            <a:xfrm>
              <a:off x="119063" y="6361590"/>
              <a:ext cx="8462853" cy="20956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Arial" charset="0"/>
                <a:buChar char="•"/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1 Footnote</a:t>
              </a:r>
            </a:p>
          </p:txBody>
        </p:sp>
        <p:sp>
          <p:nvSpPr>
            <p:cNvPr id="109" name="McK 5. Source"/>
            <p:cNvSpPr>
              <a:spLocks noChangeArrowheads="1"/>
            </p:cNvSpPr>
            <p:nvPr/>
          </p:nvSpPr>
          <p:spPr bwMode="auto">
            <a:xfrm>
              <a:off x="119063" y="6569136"/>
              <a:ext cx="8459033" cy="209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71488" indent="-471488" algn="ctr" defTabSz="876300">
                <a:buFont typeface="Arial" charset="0"/>
                <a:buChar char="•"/>
              </a:pPr>
              <a:r>
                <a:rPr lang="en-US" sz="10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Arial"/>
                </a:rPr>
                <a:t>Source: Source</a:t>
              </a:r>
            </a:p>
          </p:txBody>
        </p:sp>
      </p:grpSp>
      <p:pic>
        <p:nvPicPr>
          <p:cNvPr id="111" name="Picture 8" descr="Merck_logo"/>
          <p:cNvPicPr>
            <a:picLocks noChangeAspect="1" noChangeArrowheads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4636" y="4747023"/>
            <a:ext cx="1417637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96338" y="4960144"/>
            <a:ext cx="214312" cy="114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BAE5F1D-2A0E-4D1D-8663-58768755222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13" name="Picture 112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857762"/>
            <a:ext cx="494596" cy="14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137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A00A-0B63-475F-AA53-A49651BF7BAB}" type="slidenum">
              <a:rPr lang="en-US" altLang="es-ES_tradnl">
                <a:solidFill>
                  <a:srgbClr val="676767"/>
                </a:solidFill>
              </a:rPr>
              <a:pPr>
                <a:defRPr/>
              </a:pPr>
              <a:t>‹Nº›</a:t>
            </a:fld>
            <a:endParaRPr lang="en-US" altLang="es-ES_tradnl">
              <a:solidFill>
                <a:srgbClr val="676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7196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959722"/>
            <a:ext cx="8131175" cy="467820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75"/>
            <a:ext cx="8131176" cy="309315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80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27" name="Picture 3" descr="K:\Branding\Logos\MSD\MSD\Logo_MSD_blanc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4301" y="4742550"/>
            <a:ext cx="814500" cy="2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63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14" y="1296602"/>
            <a:ext cx="8445499" cy="329803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4499AD-2124-45B8-AE79-55A6177C734C}" type="slidenum">
              <a:rPr lang="en-US">
                <a:solidFill>
                  <a:srgbClr val="00877C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8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82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7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1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13879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736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800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2400" y="4855380"/>
            <a:ext cx="685800" cy="17383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676767"/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E6822CC-4A5A-4E6D-A7C7-6C558EC510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719841"/>
      </p:ext>
    </p:extLst>
  </p:cSld>
  <p:clrMapOvr>
    <a:masterClrMapping/>
  </p:clrMapOvr>
  <p:hf sldNum="0"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931" y="4563221"/>
            <a:ext cx="1386671" cy="49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78604"/>
            <a:ext cx="8362950" cy="7286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0525" y="1094186"/>
            <a:ext cx="8420100" cy="353972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4870847"/>
            <a:ext cx="2133600" cy="142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12F9-9842-4A7A-BDA5-A7B87489D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18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36550" y="133350"/>
            <a:ext cx="8670925" cy="4838700"/>
          </a:xfrm>
          <a:prstGeom prst="roundRect">
            <a:avLst>
              <a:gd name="adj" fmla="val 5445"/>
            </a:avLst>
          </a:prstGeom>
          <a:solidFill>
            <a:schemeClr val="bg1"/>
          </a:solidFill>
          <a:ln w="28575" cmpd="sng">
            <a:solidFill>
              <a:srgbClr val="2685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UK_Ey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60307">
            <a:off x="1266825" y="-397665"/>
            <a:ext cx="10998200" cy="389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MSD (1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188" y="4570810"/>
            <a:ext cx="10144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5133" y="209624"/>
            <a:ext cx="8408668" cy="4428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rgbClr val="2685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5062" y="715321"/>
            <a:ext cx="8408738" cy="3764756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26857F"/>
              </a:buClr>
              <a:buSzPct val="90000"/>
              <a:defRPr sz="2400">
                <a:latin typeface="Arial"/>
                <a:cs typeface="Arial"/>
              </a:defRPr>
            </a:lvl1pPr>
            <a:lvl2pPr>
              <a:buClr>
                <a:srgbClr val="26857F"/>
              </a:buClr>
              <a:buSzPct val="90000"/>
              <a:defRPr sz="2000">
                <a:latin typeface="Arial"/>
                <a:cs typeface="Arial"/>
              </a:defRPr>
            </a:lvl2pPr>
            <a:lvl3pPr>
              <a:buClr>
                <a:srgbClr val="26857F"/>
              </a:buClr>
              <a:buSzPct val="90000"/>
              <a:defRPr sz="1800">
                <a:latin typeface="Arial"/>
                <a:cs typeface="Arial"/>
              </a:defRPr>
            </a:lvl3pPr>
            <a:lvl4pPr>
              <a:buClr>
                <a:srgbClr val="26857F"/>
              </a:buClr>
              <a:buSzPct val="90000"/>
              <a:defRPr sz="1600">
                <a:latin typeface="Arial"/>
                <a:cs typeface="Arial"/>
              </a:defRPr>
            </a:lvl4pPr>
            <a:lvl5pPr>
              <a:buClr>
                <a:srgbClr val="26857F"/>
              </a:buClr>
              <a:buSzPct val="90000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20101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A64455B-0F66-484C-920A-9D6922FF18FD}" type="slidenum">
              <a:rPr lang="en-US">
                <a:solidFill>
                  <a:srgbClr val="00877C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8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8815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4774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6742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610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57273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6052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4876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4870847"/>
            <a:ext cx="2133600" cy="142875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chemeClr val="tx2">
                    <a:lumMod val="50000"/>
                  </a:schemeClr>
                </a:solidFill>
                <a:latin typeface="Univers 47 Condensed Light" pitchFamily="50" charset="0"/>
              </a:defRPr>
            </a:lvl1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rgbClr val="993366"/>
              </a:buClr>
              <a:buSzPct val="90000"/>
              <a:buFont typeface="Arial" charset="0"/>
              <a:buNone/>
              <a:defRPr/>
            </a:pPr>
            <a:fld id="{6E1C5724-63DA-47AC-9FE9-C8D5C312AA9D}" type="slidenum">
              <a:rPr lang="en-US" smtClean="0">
                <a:solidFill>
                  <a:srgbClr val="2C3E5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lnSpc>
                  <a:spcPct val="90000"/>
                </a:lnSpc>
                <a:spcBef>
                  <a:spcPct val="40000"/>
                </a:spcBef>
                <a:buClr>
                  <a:srgbClr val="993366"/>
                </a:buClr>
                <a:buSzPct val="90000"/>
                <a:buFont typeface="Arial" charset="0"/>
                <a:buNone/>
                <a:defRPr/>
              </a:pPr>
              <a:t>‹Nº›</a:t>
            </a:fld>
            <a:endParaRPr lang="en-US" dirty="0">
              <a:solidFill>
                <a:srgbClr val="2C3E50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48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873545"/>
            <a:ext cx="8131175" cy="553998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82"/>
            <a:ext cx="8131176" cy="276999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87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332987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39964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lang="es-ES_tradnl" sz="24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 Narrow" panose="020B0606020202030204" pitchFamily="34" charset="0"/>
              </a:defRPr>
            </a:lvl1pPr>
          </a:lstStyle>
          <a:p>
            <a:pPr marL="342900" lvl="0" indent="-342900" algn="l" eaLnBrk="1" latinLnBrk="0" hangingPunct="1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lang="en-US" sz="2000" b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ＭＳ Ｐゴシック" charset="0"/>
                <a:cs typeface="Arial Narrow" panose="020B0606020202030204" pitchFamily="34" charset="0"/>
              </a:defRPr>
            </a:lvl1pPr>
            <a:lvl2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2pPr>
            <a:lvl3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3pPr>
            <a:lvl4pPr>
              <a:defRPr lang="en-US" sz="2000" b="0" smtClean="0">
                <a:latin typeface="Arial Narrow" panose="020B0606020202030204" pitchFamily="34" charset="0"/>
                <a:cs typeface="Arial Narrow" panose="020B0606020202030204" pitchFamily="34" charset="0"/>
              </a:defRPr>
            </a:lvl4pPr>
            <a:lvl5pPr>
              <a:defRPr lang="es-ES_tradnl" sz="2000" b="0">
                <a:latin typeface="Arial Narrow" panose="020B0606020202030204" pitchFamily="34" charset="0"/>
                <a:cs typeface="Arial Narrow" panose="020B0606020202030204" pitchFamily="34" charset="0"/>
              </a:defRPr>
            </a:lvl5pPr>
          </a:lstStyle>
          <a:p>
            <a:pPr lvl="0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err="1" smtClean="0"/>
              <a:t>Cccccc</a:t>
            </a:r>
            <a:endParaRPr lang="en-US" dirty="0" smtClean="0"/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r>
              <a:rPr lang="en-US" dirty="0" err="1" smtClean="0"/>
              <a:t>Cccccc</a:t>
            </a:r>
            <a:endParaRPr lang="en-US" dirty="0" smtClean="0"/>
          </a:p>
          <a:p>
            <a:pPr lvl="1" eaLnBrk="1" latinLnBrk="0" hangingPunct="1">
              <a:lnSpc>
                <a:spcPct val="85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EEB13D1-E5EA-4DAA-AFD0-BED882C9E56D}" type="datetimeFigureOut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55393"/>
            <a:ext cx="406400" cy="173831"/>
          </a:xfrm>
          <a:prstGeom prst="rect">
            <a:avLst/>
          </a:prstGeom>
        </p:spPr>
        <p:txBody>
          <a:bodyPr/>
          <a:lstStyle/>
          <a:p>
            <a:fld id="{AF4DE7C7-0C85-4FE9-AC67-96E2D4214A8F}" type="slidenum">
              <a:rPr lang="es-ES_tradn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28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0"/>
            <a:ext cx="7577234" cy="28060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1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64875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0593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91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0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24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362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3152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2110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6700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2539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789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23552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85561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5214952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0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1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5320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5256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128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502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8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07852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873545"/>
            <a:ext cx="8131175" cy="553998"/>
          </a:xfr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74"/>
            <a:ext cx="8131176" cy="276999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79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1050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956021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/>
        </p:nvGraphicFramePr>
        <p:xfrm>
          <a:off x="1591" y="1192"/>
          <a:ext cx="1587" cy="1190"/>
        </p:xfrm>
        <a:graphic>
          <a:graphicData uri="http://schemas.openxmlformats.org/presentationml/2006/ole">
            <p:oleObj spid="_x0000_s14408" name="think-cell Slide" r:id="rId3" imgW="360" imgH="360" progId="">
              <p:embed/>
            </p:oleObj>
          </a:graphicData>
        </a:graphic>
      </p:graphicFrame>
      <p:pic>
        <p:nvPicPr>
          <p:cNvPr id="4" name="Picture 7" descr="Bann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erck_Green_and_Gray_MSD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98219"/>
            <a:ext cx="8636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4914900"/>
            <a:ext cx="457200" cy="228600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pPr>
              <a:defRPr/>
            </a:pPr>
            <a:fld id="{0B1C3D2C-FA03-46C3-8A59-1F7B769C46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43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7820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4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5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1391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60713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695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265124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652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21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676FCC-48C2-4B4C-87C4-5AD7D4E8F7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7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7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9F8ED-CEF5-47FE-A41D-E89EDC9491DB}" type="datetimeFigureOut">
              <a:rPr lang="es-ES_tradnl">
                <a:solidFill>
                  <a:prstClr val="black"/>
                </a:solidFill>
              </a:rPr>
              <a:pPr>
                <a:defRPr/>
              </a:pPr>
              <a:t>23/04/2018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76D94-62CF-4384-B9B6-B5BB91155E3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4032167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8020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0331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470735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844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662116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708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718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933"/>
            <a:ext cx="8229600" cy="3190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56094"/>
            <a:ext cx="8229600" cy="289322"/>
          </a:xfrm>
        </p:spPr>
        <p:txBody>
          <a:bodyPr anchor="b">
            <a:normAutofit/>
          </a:bodyPr>
          <a:lstStyle>
            <a:lvl1pPr marL="0" indent="0">
              <a:buNone/>
              <a:defRPr sz="900" b="0">
                <a:solidFill>
                  <a:srgbClr val="E68F2E"/>
                </a:solidFill>
              </a:defRPr>
            </a:lvl1pPr>
            <a:lvl2pPr marL="342621" indent="0">
              <a:buNone/>
              <a:defRPr sz="1500" b="1"/>
            </a:lvl2pPr>
            <a:lvl3pPr marL="685250" indent="0">
              <a:buNone/>
              <a:defRPr sz="1300" b="1"/>
            </a:lvl3pPr>
            <a:lvl4pPr marL="1027875" indent="0">
              <a:buNone/>
              <a:defRPr sz="1200" b="1"/>
            </a:lvl4pPr>
            <a:lvl5pPr marL="1370500" indent="0">
              <a:buNone/>
              <a:defRPr sz="1200" b="1"/>
            </a:lvl5pPr>
            <a:lvl6pPr marL="1713128" indent="0">
              <a:buNone/>
              <a:defRPr sz="1200" b="1"/>
            </a:lvl6pPr>
            <a:lvl7pPr marL="2055751" indent="0">
              <a:buNone/>
              <a:defRPr sz="1200" b="1"/>
            </a:lvl7pPr>
            <a:lvl8pPr marL="2398374" indent="0">
              <a:buNone/>
              <a:defRPr sz="1200" b="1"/>
            </a:lvl8pPr>
            <a:lvl9pPr marL="2741001" indent="0">
              <a:buNone/>
              <a:defRPr sz="12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307" y="4846657"/>
            <a:ext cx="6251850" cy="1384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 defTabSz="68525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7D7F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6202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96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34855" y="4614871"/>
            <a:ext cx="5122829" cy="269081"/>
          </a:xfrm>
          <a:prstGeom prst="rect">
            <a:avLst/>
          </a:prstGeom>
        </p:spPr>
        <p:txBody>
          <a:bodyPr lIns="91419" tIns="45709" rIns="91419" bIns="45709"/>
          <a:lstStyle>
            <a:lvl1pPr defTabSz="68525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435201" y="4635112"/>
            <a:ext cx="686455" cy="269081"/>
          </a:xfrm>
          <a:prstGeom prst="rect">
            <a:avLst/>
          </a:prstGeom>
        </p:spPr>
        <p:txBody>
          <a:bodyPr lIns="91419" tIns="45709" rIns="91419" bIns="45709"/>
          <a:lstStyle>
            <a:lvl1pPr defTabSz="68525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C6209C-84F0-4554-8EE1-9EA6F74BBCF7}" type="slidenum">
              <a:rPr lang="en-US" sz="130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7006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s +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468313" y="1220402"/>
            <a:ext cx="4016374" cy="3403997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4659314" y="1220402"/>
            <a:ext cx="4016375" cy="3403997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gray">
          <a:xfrm>
            <a:off x="468313" y="259572"/>
            <a:ext cx="7191944" cy="7119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-1" y="4840002"/>
            <a:ext cx="8675687" cy="303498"/>
          </a:xfrm>
        </p:spPr>
        <p:txBody>
          <a:bodyPr/>
          <a:lstStyle>
            <a:lvl1pPr marL="70202" indent="0"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-1" y="4461883"/>
            <a:ext cx="8675687" cy="325040"/>
          </a:xfrm>
        </p:spPr>
        <p:txBody>
          <a:bodyPr anchor="b"/>
          <a:lstStyle>
            <a:lvl1pPr marL="70202" indent="0">
              <a:spcBef>
                <a:spcPts val="0"/>
              </a:spcBef>
              <a:spcAft>
                <a:spcPts val="0"/>
              </a:spcAft>
              <a:tabLst/>
              <a:defRPr sz="700"/>
            </a:lvl1pPr>
          </a:lstStyle>
          <a:p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552843" y="4767264"/>
            <a:ext cx="2134314" cy="273844"/>
          </a:xfrm>
          <a:prstGeom prst="rect">
            <a:avLst/>
          </a:prstGeom>
        </p:spPr>
        <p:txBody>
          <a:bodyPr lIns="68534" tIns="34269" rIns="68534" bIns="34269"/>
          <a:lstStyle>
            <a:lvl1pPr defTabSz="68536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EA2E7C-C627-4E4D-95C6-2302D2F158BB}" type="slidenum">
              <a:rPr lang="en-GB" sz="1300"/>
              <a:pPr>
                <a:defRPr/>
              </a:pPr>
              <a:t>‹Nº›</a:t>
            </a:fld>
            <a:endParaRPr lang="en-GB" sz="13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74429" y="4669971"/>
            <a:ext cx="1349828" cy="381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rtlCol="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s-ES_tradnl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Univers 67 Condensed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6567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+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68313" y="1220402"/>
            <a:ext cx="8207374" cy="3403997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gray">
          <a:xfrm>
            <a:off x="468313" y="259572"/>
            <a:ext cx="7191944" cy="71199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-1" y="4840002"/>
            <a:ext cx="8675687" cy="303498"/>
          </a:xfrm>
        </p:spPr>
        <p:txBody>
          <a:bodyPr/>
          <a:lstStyle>
            <a:lvl1pPr marL="70202" indent="0"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-1" y="4461883"/>
            <a:ext cx="8675687" cy="325040"/>
          </a:xfrm>
        </p:spPr>
        <p:txBody>
          <a:bodyPr anchor="b"/>
          <a:lstStyle>
            <a:lvl1pPr marL="70202" indent="0">
              <a:spcBef>
                <a:spcPts val="0"/>
              </a:spcBef>
              <a:spcAft>
                <a:spcPts val="0"/>
              </a:spcAft>
              <a:tabLst/>
              <a:defRPr sz="700"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552843" y="4767264"/>
            <a:ext cx="2134314" cy="273844"/>
          </a:xfrm>
          <a:prstGeom prst="rect">
            <a:avLst/>
          </a:prstGeom>
        </p:spPr>
        <p:txBody>
          <a:bodyPr lIns="68534" tIns="34269" rIns="68534" bIns="34269"/>
          <a:lstStyle>
            <a:lvl1pPr defTabSz="68536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0993D2-69D0-46D0-A06A-B1F4917CD0CA}" type="slidenum">
              <a:rPr lang="en-GB" sz="1300"/>
              <a:pPr>
                <a:defRPr/>
              </a:pPr>
              <a:t>‹Nº›</a:t>
            </a:fld>
            <a:endParaRPr lang="en-GB" sz="13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74429" y="4669971"/>
            <a:ext cx="1349828" cy="381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rtlCol="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s-ES_tradnl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Univers 67 Condensed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6338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+ re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" y="4840002"/>
            <a:ext cx="8677275" cy="303498"/>
          </a:xfrm>
        </p:spPr>
        <p:txBody>
          <a:bodyPr/>
          <a:lstStyle>
            <a:lvl1pPr marL="70202" indent="0">
              <a:spcBef>
                <a:spcPts val="0"/>
              </a:spcBef>
              <a:spcAft>
                <a:spcPts val="0"/>
              </a:spcAft>
              <a:defRPr sz="700"/>
            </a:lvl1pPr>
          </a:lstStyle>
          <a:p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" y="4461883"/>
            <a:ext cx="8677275" cy="325040"/>
          </a:xfrm>
        </p:spPr>
        <p:txBody>
          <a:bodyPr anchor="b"/>
          <a:lstStyle>
            <a:lvl1pPr marL="70202" indent="0">
              <a:spcBef>
                <a:spcPts val="0"/>
              </a:spcBef>
              <a:spcAft>
                <a:spcPts val="0"/>
              </a:spcAft>
              <a:tabLst/>
              <a:defRPr sz="700"/>
            </a:lvl1pPr>
          </a:lstStyle>
          <a:p>
            <a:endParaRPr lang="en-GB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gray">
          <a:xfrm>
            <a:off x="468328" y="33471"/>
            <a:ext cx="8208143" cy="58400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noProof="0" dirty="0" smtClean="0"/>
              <a:t>Headline</a:t>
            </a:r>
            <a:endParaRPr lang="en-US" noProof="0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552843" y="4767264"/>
            <a:ext cx="2134314" cy="273844"/>
          </a:xfrm>
          <a:prstGeom prst="rect">
            <a:avLst/>
          </a:prstGeom>
        </p:spPr>
        <p:txBody>
          <a:bodyPr lIns="68534" tIns="34269" rIns="68534" bIns="34269"/>
          <a:lstStyle>
            <a:lvl1pPr defTabSz="68536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B7CF4E-050A-4FE9-B1AA-50FBFFAFFC96}" type="slidenum">
              <a:rPr lang="en-GB" sz="1300"/>
              <a:pPr>
                <a:defRPr/>
              </a:pPr>
              <a:t>‹Nº›</a:t>
            </a:fld>
            <a:endParaRPr lang="en-GB" sz="13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674429" y="4669971"/>
            <a:ext cx="1349828" cy="381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rtlCol="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s-ES_tradnl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Univers 67 Condensed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9827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20"/>
          <p:cNvCxnSpPr/>
          <p:nvPr userDrawn="1"/>
        </p:nvCxnSpPr>
        <p:spPr bwMode="gray">
          <a:xfrm>
            <a:off x="3024206" y="3094444"/>
            <a:ext cx="0" cy="152995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8"/>
          <p:cNvSpPr>
            <a:spLocks noChangeArrowheads="1"/>
          </p:cNvSpPr>
          <p:nvPr userDrawn="1"/>
        </p:nvSpPr>
        <p:spPr bwMode="gray">
          <a:xfrm>
            <a:off x="9007203" y="1"/>
            <a:ext cx="11897" cy="1097756"/>
          </a:xfrm>
          <a:prstGeom prst="rect">
            <a:avLst/>
          </a:prstGeom>
          <a:solidFill>
            <a:srgbClr val="6BC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4" tIns="34269" rIns="68534" bIns="34269"/>
          <a:lstStyle>
            <a:lvl1pPr>
              <a:defRPr sz="17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4222">
              <a:defRPr/>
            </a:pPr>
            <a:endParaRPr lang="es-ES" altLang="es-ES_tradnl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7" name="Picture 10" descr="Logo_B_150Y_SFABL_Verti-2_Screen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33" y="3198021"/>
            <a:ext cx="2672056" cy="13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platzhalter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6" y="1"/>
            <a:ext cx="9005995" cy="2566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384565" y="3734119"/>
            <a:ext cx="5292725" cy="230832"/>
          </a:xfrm>
        </p:spPr>
        <p:txBody>
          <a:bodyPr>
            <a:sp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3384565" y="3375018"/>
            <a:ext cx="5292725" cy="332399"/>
          </a:xfr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6"/>
          </p:nvPr>
        </p:nvSpPr>
        <p:spPr bwMode="gray">
          <a:xfrm>
            <a:off x="3384565" y="4445811"/>
            <a:ext cx="5292725" cy="176807"/>
          </a:xfrm>
        </p:spPr>
        <p:txBody>
          <a:bodyPr tIns="229355" anchor="b"/>
          <a:lstStyle>
            <a:lvl1pPr>
              <a:defRPr sz="9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674429" y="4669971"/>
            <a:ext cx="1349828" cy="381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rtlCol="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s-ES_tradnl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Univers 67 Condensed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854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28714" y="4543427"/>
            <a:ext cx="7762875" cy="600075"/>
          </a:xfrm>
        </p:spPr>
        <p:txBody>
          <a:bodyPr anchor="b"/>
          <a:lstStyle>
            <a:lvl1pPr>
              <a:buNone/>
              <a:defRPr sz="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674429" y="4669971"/>
            <a:ext cx="1349828" cy="381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rtlCol="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s-ES_tradnl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Univers 67 Condensed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301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676767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3852215-A1E5-4A83-8960-99C1996D62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674429" y="4669971"/>
            <a:ext cx="1349828" cy="381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rtlCol="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s-ES_tradnl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Univers 67 Condensed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902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3AC96EA-7FC8-4EE5-B138-E90677D409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674429" y="4669971"/>
            <a:ext cx="1349828" cy="381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rtlCol="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s-ES_tradnl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Univers 67 Condensed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943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3755EA7-4A07-4F04-B494-10E831AC6F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005822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236F13A-ADD5-4485-90CF-421FB18ED8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5638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448893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43B9E48-23CB-4852-A600-2E5FA31C4C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490061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866" y="115854"/>
            <a:ext cx="8543313" cy="7817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344542" y="4869657"/>
            <a:ext cx="378323" cy="273844"/>
          </a:xfrm>
          <a:prstGeom prst="rect">
            <a:avLst/>
          </a:prstGeom>
        </p:spPr>
        <p:txBody>
          <a:bodyPr lIns="68534" tIns="34269" rIns="68534" bIns="34269"/>
          <a:lstStyle>
            <a:lvl1pPr defTabSz="685365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0C0C0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769C11-ABC5-48D6-A7E7-7171FC8D1FF5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6887638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6530" y="115854"/>
            <a:ext cx="8543313" cy="7817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04230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94DCDF5-187F-441F-93EA-B1BEE4DA2AC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924437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EBA5F8F-DFAD-48AC-A1A9-F0C7A5C3B0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345583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EE31FB1-2EF3-4FB4-AD3C-1268F7114B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182001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A2D312A-AFF9-456C-AC41-B211089465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405861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983C3D8-2A7E-4C3B-AEFD-4139C9B5E1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6808242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1227FC8-2483-4328-AC93-3A8D566615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349462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E1D5AE4-0F13-4F11-87B2-86DAE7189B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6203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7" y="0"/>
            <a:ext cx="8226425" cy="614014"/>
          </a:xfrm>
          <a:prstGeom prst="rect">
            <a:avLst/>
          </a:prstGeo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27" y="1198960"/>
            <a:ext cx="8226425" cy="32908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4869180"/>
            <a:ext cx="66294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4767263"/>
            <a:ext cx="68580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4869656"/>
            <a:ext cx="2286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8CA1E6-1B09-488D-A1FF-E8A47C315D27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735806"/>
            <a:ext cx="8226000" cy="33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1374"/>
            <a:ext cx="7776864" cy="1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7495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E180713-39F2-437F-AFB9-BE8FB50E2E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8305885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68326" y="259572"/>
            <a:ext cx="8423275" cy="7119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noProof="0" dirty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72047" y="5050641"/>
            <a:ext cx="6000824" cy="92869"/>
          </a:xfrm>
        </p:spPr>
        <p:txBody>
          <a:bodyPr/>
          <a:lstStyle>
            <a:lvl1pPr algn="l" defTabSz="685227">
              <a:defRPr sz="600">
                <a:solidFill>
                  <a:srgbClr val="67676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7179" y="4863705"/>
            <a:ext cx="377133" cy="273844"/>
          </a:xfrm>
          <a:prstGeom prst="rect">
            <a:avLst/>
          </a:prstGeom>
        </p:spPr>
        <p:txBody>
          <a:bodyPr lIns="68534" tIns="34269" rIns="68534" bIns="34269"/>
          <a:lstStyle>
            <a:lvl1pPr algn="r" defTabSz="685365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67676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B70AEEF-3A86-450E-9426-5CFB6DE923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765792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933"/>
            <a:ext cx="8229600" cy="3190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56079"/>
            <a:ext cx="8229600" cy="289322"/>
          </a:xfrm>
        </p:spPr>
        <p:txBody>
          <a:bodyPr anchor="b">
            <a:normAutofit/>
          </a:bodyPr>
          <a:lstStyle>
            <a:lvl1pPr marL="0" indent="0">
              <a:buNone/>
              <a:defRPr sz="900" b="0">
                <a:solidFill>
                  <a:srgbClr val="E68F2E"/>
                </a:solidFill>
              </a:defRPr>
            </a:lvl1pPr>
            <a:lvl2pPr marL="342681" indent="0">
              <a:buNone/>
              <a:defRPr sz="1500" b="1"/>
            </a:lvl2pPr>
            <a:lvl3pPr marL="685365" indent="0">
              <a:buNone/>
              <a:defRPr sz="1300" b="1"/>
            </a:lvl3pPr>
            <a:lvl4pPr marL="1028047" indent="0">
              <a:buNone/>
              <a:defRPr sz="1200" b="1"/>
            </a:lvl4pPr>
            <a:lvl5pPr marL="1370730" indent="0">
              <a:buNone/>
              <a:defRPr sz="1200" b="1"/>
            </a:lvl5pPr>
            <a:lvl6pPr marL="1713415" indent="0">
              <a:buNone/>
              <a:defRPr sz="1200" b="1"/>
            </a:lvl6pPr>
            <a:lvl7pPr marL="2056096" indent="0">
              <a:buNone/>
              <a:defRPr sz="1200" b="1"/>
            </a:lvl7pPr>
            <a:lvl8pPr marL="2398778" indent="0">
              <a:buNone/>
              <a:defRPr sz="1200" b="1"/>
            </a:lvl8pPr>
            <a:lvl9pPr marL="2741461" indent="0">
              <a:buNone/>
              <a:defRPr sz="12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5307" y="4847044"/>
            <a:ext cx="6251850" cy="138113"/>
          </a:xfrm>
        </p:spPr>
        <p:txBody>
          <a:bodyPr/>
          <a:lstStyle>
            <a:lvl1pPr algn="r" defTabSz="685227">
              <a:defRPr sz="900">
                <a:solidFill>
                  <a:srgbClr val="7D7F8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027692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1374"/>
            <a:ext cx="7776864" cy="1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37521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 userDrawn="1"/>
        </p:nvSpPr>
        <p:spPr bwMode="auto">
          <a:xfrm>
            <a:off x="0" y="242951"/>
            <a:ext cx="9144000" cy="920700"/>
          </a:xfrm>
          <a:prstGeom prst="rect">
            <a:avLst/>
          </a:prstGeom>
          <a:gradFill flip="none" rotWithShape="1">
            <a:gsLst>
              <a:gs pos="49000">
                <a:srgbClr val="00CC99">
                  <a:alpha val="88000"/>
                </a:srgbClr>
              </a:gs>
              <a:gs pos="0">
                <a:schemeClr val="bg2">
                  <a:alpha val="49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3" name="Pladsholder til indhold 2"/>
          <p:cNvSpPr>
            <a:spLocks noGrp="1"/>
          </p:cNvSpPr>
          <p:nvPr userDrawn="1"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 userDrawn="1">
            <p:ph type="title"/>
          </p:nvPr>
        </p:nvSpPr>
        <p:spPr>
          <a:xfrm>
            <a:off x="177818" y="271801"/>
            <a:ext cx="7180431" cy="80127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rgbClr val="003225"/>
                </a:solidFill>
                <a:latin typeface="Corbe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1577590-3450-4E59-A6AD-DB392C9B504F}" type="datetime1">
              <a:rPr lang="da-DK" smtClean="0"/>
              <a:pPr>
                <a:defRPr/>
              </a:pPr>
              <a:t>23-04-2018</a:t>
            </a:fld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  <p:pic>
        <p:nvPicPr>
          <p:cNvPr id="12" name="11 Imagen" descr="Equipo médic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81445" y="228615"/>
            <a:ext cx="1662546" cy="9351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10444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 userDrawn="1"/>
        </p:nvSpPr>
        <p:spPr bwMode="auto">
          <a:xfrm>
            <a:off x="0" y="242951"/>
            <a:ext cx="9144000" cy="920700"/>
          </a:xfrm>
          <a:prstGeom prst="rect">
            <a:avLst/>
          </a:prstGeom>
          <a:gradFill flip="none" rotWithShape="1">
            <a:gsLst>
              <a:gs pos="49000">
                <a:srgbClr val="00CC99">
                  <a:alpha val="88000"/>
                </a:srgbClr>
              </a:gs>
              <a:gs pos="0">
                <a:schemeClr val="bg2">
                  <a:alpha val="49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" name="Pladsholder til indhold 2"/>
          <p:cNvSpPr>
            <a:spLocks noGrp="1"/>
          </p:cNvSpPr>
          <p:nvPr userDrawn="1"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 userDrawn="1">
            <p:ph type="title"/>
          </p:nvPr>
        </p:nvSpPr>
        <p:spPr>
          <a:xfrm>
            <a:off x="177818" y="271801"/>
            <a:ext cx="7180431" cy="80127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rgbClr val="003225"/>
                </a:solidFill>
                <a:latin typeface="Corbe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1577590-3450-4E59-A6AD-DB392C9B504F}" type="datetime1">
              <a:rPr lang="da-DK" smtClean="0"/>
              <a:pPr>
                <a:defRPr/>
              </a:pPr>
              <a:t>23-04-2018</a:t>
            </a:fld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  <p:pic>
        <p:nvPicPr>
          <p:cNvPr id="12" name="11 Imagen" descr="Equipo médic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81445" y="228615"/>
            <a:ext cx="1662546" cy="9351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7" y="0"/>
            <a:ext cx="8226425" cy="614014"/>
          </a:xfrm>
          <a:prstGeom prst="rect">
            <a:avLst/>
          </a:prstGeo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27" y="1198960"/>
            <a:ext cx="8226425" cy="3290888"/>
          </a:xfrm>
          <a:prstGeom prst="rect">
            <a:avLst/>
          </a:prstGeom>
        </p:spPr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4869180"/>
            <a:ext cx="66294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4767263"/>
            <a:ext cx="68580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4869656"/>
            <a:ext cx="228600" cy="10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8CA1E6-1B09-488D-A1FF-E8A47C315D27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735806"/>
            <a:ext cx="8226000" cy="33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1374"/>
            <a:ext cx="7776864" cy="1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59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23/04/2018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 userDrawn="1"/>
        </p:nvSpPr>
        <p:spPr bwMode="auto">
          <a:xfrm>
            <a:off x="0" y="242951"/>
            <a:ext cx="9144000" cy="920700"/>
          </a:xfrm>
          <a:prstGeom prst="rect">
            <a:avLst/>
          </a:prstGeom>
          <a:gradFill flip="none" rotWithShape="1">
            <a:gsLst>
              <a:gs pos="49000">
                <a:srgbClr val="00CC99">
                  <a:alpha val="88000"/>
                </a:srgbClr>
              </a:gs>
              <a:gs pos="0">
                <a:schemeClr val="bg2">
                  <a:alpha val="49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3" name="Pladsholder til indhold 2"/>
          <p:cNvSpPr>
            <a:spLocks noGrp="1"/>
          </p:cNvSpPr>
          <p:nvPr userDrawn="1"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 userDrawn="1">
            <p:ph type="title"/>
          </p:nvPr>
        </p:nvSpPr>
        <p:spPr>
          <a:xfrm>
            <a:off x="177804" y="271801"/>
            <a:ext cx="7180431" cy="801274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rgbClr val="003225"/>
                </a:solidFill>
                <a:latin typeface="Corbe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da-DK" dirty="0"/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1577590-3450-4E59-A6AD-DB392C9B504F}" type="datetime1">
              <a:rPr lang="da-DK" smtClean="0"/>
              <a:pPr>
                <a:defRPr/>
              </a:pPr>
              <a:t>23-04-2018</a:t>
            </a:fld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  <p:pic>
        <p:nvPicPr>
          <p:cNvPr id="12" name="11 Imagen" descr="Equipo médic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81445" y="228615"/>
            <a:ext cx="1662546" cy="9351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1374"/>
            <a:ext cx="7776864" cy="1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065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740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0592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1879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270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9275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7363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 defTabSz="913701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367" tIns="45683" rIns="91367" bIns="45683"/>
          <a:lstStyle/>
          <a:p>
            <a:pPr defTabSz="91370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5" y="-1596630"/>
            <a:ext cx="184601" cy="38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205"/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31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124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68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072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7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7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1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048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8866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7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9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1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20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62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7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1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20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1205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7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1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58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5746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6045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3902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610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3449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367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0296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9304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731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2119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569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44475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790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12029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526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072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09856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250" y="205981"/>
            <a:ext cx="8229600" cy="392906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64794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8004709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sd_be_well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032" y="4588391"/>
            <a:ext cx="949325" cy="3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61" y="1112647"/>
            <a:ext cx="8131175" cy="492443"/>
          </a:xfrm>
          <a:prstGeom prst="rect">
            <a:avLst/>
          </a:prstGeom>
        </p:spPr>
        <p:txBody>
          <a:bodyPr wrap="square" lIns="91422" tIns="0" rIns="0" bIns="0" anchor="b" anchorCtr="0">
            <a:spAutoFit/>
          </a:bodyPr>
          <a:lstStyle>
            <a:lvl1pPr algn="r">
              <a:defRPr sz="3200">
                <a:solidFill>
                  <a:srgbClr val="0087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5" y="1631561"/>
            <a:ext cx="8131176" cy="477046"/>
          </a:xfrm>
          <a:prstGeom prst="rect">
            <a:avLst/>
          </a:prstGeom>
        </p:spPr>
        <p:txBody>
          <a:bodyPr wrap="square" lIns="91422" tIns="0" rIns="0" bIns="45712">
            <a:spAutoFit/>
          </a:bodyPr>
          <a:lstStyle>
            <a:lvl1pPr marL="0" indent="0" algn="r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69"/>
            <a:ext cx="2576512" cy="211932"/>
          </a:xfrm>
          <a:prstGeom prst="rect">
            <a:avLst/>
          </a:prstGeom>
        </p:spPr>
        <p:txBody>
          <a:bodyPr lIns="91422" tIns="45712" rIns="0" bIns="45712"/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109" indent="0">
              <a:buNone/>
              <a:defRPr sz="1800">
                <a:latin typeface="+mj-lt"/>
              </a:defRPr>
            </a:lvl2pPr>
            <a:lvl3pPr marL="914218" indent="0">
              <a:buNone/>
              <a:defRPr sz="1800">
                <a:latin typeface="+mj-lt"/>
              </a:defRPr>
            </a:lvl3pPr>
            <a:lvl4pPr marL="1371326" indent="0">
              <a:buNone/>
              <a:defRPr sz="1800">
                <a:latin typeface="+mj-lt"/>
              </a:defRPr>
            </a:lvl4pPr>
            <a:lvl5pPr marL="1828434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074" name="Picture 2" descr="C:\Users\macrist6\Documents\C.CORPORATIVO\Materiales Corporativos\Logos\MSD be well verde-gri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900"/>
            <a:ext cx="1584176" cy="7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macrist6\Documents\C.CORPORATIVO\Materiales Corporativos\Recursos gráficos\mer_grphc_cir_sm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47" b="31197"/>
          <a:stretch/>
        </p:blipFill>
        <p:spPr bwMode="auto">
          <a:xfrm>
            <a:off x="5940155" y="2355726"/>
            <a:ext cx="3203846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0084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3" y="1"/>
            <a:ext cx="9143999" cy="2571428"/>
          </a:xfrm>
          <a:prstGeom prst="rect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6350" algn="ctr" defTabSz="914400" eaLnBrk="0" hangingPunct="0">
              <a:lnSpc>
                <a:spcPct val="110000"/>
              </a:lnSpc>
              <a:spcBef>
                <a:spcPts val="1195"/>
              </a:spcBef>
              <a:buClr>
                <a:srgbClr val="F65D17"/>
              </a:buClr>
              <a:buSzPct val="100000"/>
            </a:pPr>
            <a:endParaRPr lang="en-US" sz="1200" b="1" dirty="0">
              <a:solidFill>
                <a:srgbClr val="FFFFFF"/>
              </a:solidFill>
              <a:latin typeface="Arial"/>
              <a:cs typeface="+mn-cs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1000" y="1729582"/>
            <a:ext cx="6538079" cy="819308"/>
          </a:xfrm>
        </p:spPr>
        <p:txBody>
          <a:bodyPr anchor="ctr" anchorCtr="0"/>
          <a:lstStyle>
            <a:lvl1pPr>
              <a:lnSpc>
                <a:spcPct val="93000"/>
              </a:lnSpc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987" y="2646385"/>
            <a:ext cx="4981233" cy="1314338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/>
                </a:solidFill>
                <a:latin typeface="+mj-lt"/>
              </a:defRPr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722825" y="4880881"/>
            <a:ext cx="3626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fld id="{BD8D2E00-5F7E-4CFC-B048-AED43D63528D}" type="slidenum">
              <a:rPr lang="en-US" sz="800">
                <a:solidFill>
                  <a:srgbClr val="7F7F7F"/>
                </a:solidFill>
                <a:latin typeface="Arial"/>
                <a:ea typeface="Arial" pitchFamily="34" charset="0"/>
                <a:cs typeface="Arial" pitchFamily="34" charset="0"/>
                <a:sym typeface="Arial" charset="0"/>
              </a:rPr>
              <a:pPr defTabSz="914400"/>
              <a:t>‹Nº›</a:t>
            </a:fld>
            <a:endParaRPr lang="en-US" sz="800" dirty="0">
              <a:solidFill>
                <a:srgbClr val="7F7F7F"/>
              </a:solidFill>
              <a:latin typeface="Arial"/>
              <a:ea typeface="Arial" pitchFamily="34" charset="0"/>
              <a:cs typeface="Arial" pitchFamily="34" charset="0"/>
              <a:sym typeface="Futura Light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 bwMode="auto">
          <a:xfrm>
            <a:off x="505264" y="4834256"/>
            <a:ext cx="4828736" cy="0"/>
          </a:xfrm>
          <a:prstGeom prst="line">
            <a:avLst/>
          </a:prstGeom>
          <a:solidFill>
            <a:srgbClr val="5EBEBA"/>
          </a:solidFill>
          <a:ln w="15875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fp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"/>
            <a:ext cx="914285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41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22825" y="4880881"/>
            <a:ext cx="3626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fld id="{BD8D2E00-5F7E-4CFC-B048-AED43D63528D}" type="slidenum">
              <a:rPr lang="en-US" sz="800">
                <a:solidFill>
                  <a:srgbClr val="7F7F7F"/>
                </a:solidFill>
                <a:latin typeface="Arial"/>
                <a:ea typeface="Arial" pitchFamily="34" charset="0"/>
                <a:cs typeface="Arial" pitchFamily="34" charset="0"/>
                <a:sym typeface="Arial" charset="0"/>
              </a:rPr>
              <a:pPr defTabSz="914400"/>
              <a:t>‹Nº›</a:t>
            </a:fld>
            <a:endParaRPr lang="en-US" sz="800" dirty="0">
              <a:solidFill>
                <a:srgbClr val="7F7F7F"/>
              </a:solidFill>
              <a:latin typeface="Arial"/>
              <a:ea typeface="Arial" pitchFamily="34" charset="0"/>
              <a:cs typeface="Arial" pitchFamily="34" charset="0"/>
              <a:sym typeface="Futur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58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1948" y="1133512"/>
            <a:ext cx="3749040" cy="312762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F3F3F"/>
                </a:solidFill>
                <a:latin typeface="+mj-lt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F3F3F"/>
                </a:solidFill>
                <a:latin typeface="+mj-lt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F3F3F"/>
                </a:solidFill>
                <a:latin typeface="+mj-lt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F3F3F"/>
                </a:solidFill>
                <a:latin typeface="+mj-lt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F3F3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377320" y="1133512"/>
            <a:ext cx="3749040" cy="312762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F3F3F"/>
                </a:solidFill>
                <a:latin typeface="+mj-lt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F3F3F"/>
                </a:solidFill>
                <a:latin typeface="+mj-lt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F3F3F"/>
                </a:solidFill>
                <a:latin typeface="+mj-lt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F3F3F"/>
                </a:solidFill>
                <a:latin typeface="+mj-lt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1800">
                <a:solidFill>
                  <a:srgbClr val="3F3F3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746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7014831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19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0010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670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194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9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61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91" y="1873545"/>
            <a:ext cx="8131175" cy="553998"/>
          </a:xfrm>
          <a:prstGeom prst="rect">
            <a:avLst/>
          </a:prstGeom>
        </p:spPr>
        <p:txBody>
          <a:bodyPr wrap="square" tIns="0" rIns="0" bIns="0" anchor="b" anchorCtr="0">
            <a:sp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6" y="2454090"/>
            <a:ext cx="8131176" cy="276999"/>
          </a:xfrm>
        </p:spPr>
        <p:txBody>
          <a:bodyPr wrap="square" tIns="0" rIns="0">
            <a:spAutoFit/>
          </a:bodyPr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95"/>
            <a:ext cx="2576512" cy="211931"/>
          </a:xfrm>
        </p:spPr>
        <p:txBody>
          <a:bodyPr rIns="0"/>
          <a:lstStyle>
            <a:lvl1pPr marL="0" indent="0">
              <a:buNone/>
              <a:defRPr sz="18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015195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250" y="205981"/>
            <a:ext cx="8229600" cy="392906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64794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4227451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sd_be_well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032" y="4588391"/>
            <a:ext cx="949325" cy="3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61" y="1112647"/>
            <a:ext cx="8131175" cy="492443"/>
          </a:xfrm>
          <a:prstGeom prst="rect">
            <a:avLst/>
          </a:prstGeom>
        </p:spPr>
        <p:txBody>
          <a:bodyPr wrap="square" lIns="91422" tIns="0" rIns="0" bIns="0" anchor="b" anchorCtr="0">
            <a:spAutoFit/>
          </a:bodyPr>
          <a:lstStyle>
            <a:lvl1pPr algn="r">
              <a:defRPr sz="3200">
                <a:solidFill>
                  <a:srgbClr val="0087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5" y="1631561"/>
            <a:ext cx="8131176" cy="477046"/>
          </a:xfrm>
          <a:prstGeom prst="rect">
            <a:avLst/>
          </a:prstGeom>
        </p:spPr>
        <p:txBody>
          <a:bodyPr wrap="square" lIns="91422" tIns="0" rIns="0" bIns="45712">
            <a:spAutoFit/>
          </a:bodyPr>
          <a:lstStyle>
            <a:lvl1pPr marL="0" indent="0" algn="r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69"/>
            <a:ext cx="2576512" cy="211932"/>
          </a:xfrm>
          <a:prstGeom prst="rect">
            <a:avLst/>
          </a:prstGeom>
        </p:spPr>
        <p:txBody>
          <a:bodyPr lIns="91422" tIns="45712" rIns="0" bIns="45712"/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109" indent="0">
              <a:buNone/>
              <a:defRPr sz="1800">
                <a:latin typeface="+mj-lt"/>
              </a:defRPr>
            </a:lvl2pPr>
            <a:lvl3pPr marL="914218" indent="0">
              <a:buNone/>
              <a:defRPr sz="1800">
                <a:latin typeface="+mj-lt"/>
              </a:defRPr>
            </a:lvl3pPr>
            <a:lvl4pPr marL="1371326" indent="0">
              <a:buNone/>
              <a:defRPr sz="1800">
                <a:latin typeface="+mj-lt"/>
              </a:defRPr>
            </a:lvl4pPr>
            <a:lvl5pPr marL="1828434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074" name="Picture 2" descr="C:\Users\macrist6\Documents\C.CORPORATIVO\Materiales Corporativos\Logos\MSD be well verde-gri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900"/>
            <a:ext cx="1584176" cy="7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macrist6\Documents\C.CORPORATIVO\Materiales Corporativos\Recursos gráficos\mer_grphc_cir_sm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47" b="31197"/>
          <a:stretch/>
        </p:blipFill>
        <p:spPr bwMode="auto">
          <a:xfrm>
            <a:off x="5940155" y="2355726"/>
            <a:ext cx="3203846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31525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3763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183084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9017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399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10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403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4364039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7024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s-ES_tradnl">
              <a:solidFill>
                <a:prstClr val="black"/>
              </a:solidFill>
            </a:endParaRPr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440239"/>
            <a:ext cx="14049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8A8F-DCE6-4A1D-8088-A49C4798C6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31307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7467600" y="4503740"/>
            <a:ext cx="1600200" cy="638175"/>
            <a:chOff x="7467600" y="4502981"/>
            <a:chExt cx="1600200" cy="638138"/>
          </a:xfrm>
        </p:grpSpPr>
        <p:sp>
          <p:nvSpPr>
            <p:cNvPr id="6" name="Rectangle 5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7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1806-D442-451A-8513-BF12560AFF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8237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DBD6-8459-46F4-8250-024039825D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98760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B3CD-8055-4947-A3BE-94B2692646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9453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3606-E5F2-45BD-A0B5-23F98DA403B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9325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250" y="205981"/>
            <a:ext cx="8229600" cy="392906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927" y="789552"/>
            <a:ext cx="8229600" cy="4064794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60780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42200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sd_be_well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006" y="4587877"/>
            <a:ext cx="94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acrist6\Documents\C.CORPORATIVO\Materiales Corporativos\Logos\MSD be well verde-gri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1" y="31761"/>
            <a:ext cx="15843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macrist6\Documents\C.CORPORATIVO\Materiales Corporativos\Recursos gráficos\mer_grphc_cir_sm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47" b="31197"/>
          <a:stretch>
            <a:fillRect/>
          </a:stretch>
        </p:blipFill>
        <p:spPr bwMode="auto">
          <a:xfrm>
            <a:off x="5940452" y="2355850"/>
            <a:ext cx="32035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61" y="1112647"/>
            <a:ext cx="8131175" cy="492443"/>
          </a:xfrm>
          <a:prstGeom prst="rect">
            <a:avLst/>
          </a:prstGeom>
        </p:spPr>
        <p:txBody>
          <a:bodyPr wrap="square" lIns="91422" tIns="0" rIns="0" bIns="0" anchor="b" anchorCtr="0">
            <a:spAutoFit/>
          </a:bodyPr>
          <a:lstStyle>
            <a:lvl1pPr algn="r">
              <a:defRPr sz="3200">
                <a:solidFill>
                  <a:srgbClr val="0087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5" y="1631561"/>
            <a:ext cx="8131176" cy="477046"/>
          </a:xfrm>
          <a:prstGeom prst="rect">
            <a:avLst/>
          </a:prstGeom>
        </p:spPr>
        <p:txBody>
          <a:bodyPr wrap="square" lIns="91422" tIns="0" rIns="0" bIns="45712">
            <a:spAutoFit/>
          </a:bodyPr>
          <a:lstStyle>
            <a:lvl1pPr marL="0" indent="0" algn="r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488" y="3445669"/>
            <a:ext cx="2576512" cy="211932"/>
          </a:xfrm>
          <a:prstGeom prst="rect">
            <a:avLst/>
          </a:prstGeom>
        </p:spPr>
        <p:txBody>
          <a:bodyPr lIns="91422" tIns="45712" rIns="0" bIns="45712"/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  <a:lvl2pPr marL="457109" indent="0">
              <a:buNone/>
              <a:defRPr sz="1800">
                <a:latin typeface="+mj-lt"/>
              </a:defRPr>
            </a:lvl2pPr>
            <a:lvl3pPr marL="914218" indent="0">
              <a:buNone/>
              <a:defRPr sz="1800">
                <a:latin typeface="+mj-lt"/>
              </a:defRPr>
            </a:lvl3pPr>
            <a:lvl4pPr marL="1371326" indent="0">
              <a:buNone/>
              <a:defRPr sz="1800">
                <a:latin typeface="+mj-lt"/>
              </a:defRPr>
            </a:lvl4pPr>
            <a:lvl5pPr marL="1828434" indent="0">
              <a:buNone/>
              <a:defRPr sz="1800"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3858970"/>
      </p:ext>
    </p:extLst>
  </p:cSld>
  <p:clrMapOvr>
    <a:masterClrMapping/>
  </p:clrMapOvr>
  <p:hf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4364039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7024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s-ES_tradnl">
              <a:solidFill>
                <a:prstClr val="black"/>
              </a:solidFill>
            </a:endParaRPr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440239"/>
            <a:ext cx="14049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23C2-6E22-4F50-A326-BCD308D3774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497068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7467600" y="4503740"/>
            <a:ext cx="1600200" cy="638175"/>
            <a:chOff x="7467600" y="4502981"/>
            <a:chExt cx="1600200" cy="638138"/>
          </a:xfrm>
        </p:grpSpPr>
        <p:sp>
          <p:nvSpPr>
            <p:cNvPr id="6" name="Rectangle 5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7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908B-D152-4024-8AD8-3E94B6D91E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803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139B-29A8-4C01-AC18-AEBA6AD5A5E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23245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6AB8-182F-4042-9056-1DE35C5ECB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707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1B43-883E-4940-8AAF-B18307D3BF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8209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33" y="4364501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4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6628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s-ES_tradnl">
              <a:solidFill>
                <a:prstClr val="black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2E7C-6CE4-4589-8538-220A69EB3C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4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6431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5C1C-9D9F-4CB9-9D79-8BC027310A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67600" y="4502983"/>
            <a:ext cx="1600200" cy="638138"/>
            <a:chOff x="7467600" y="4502981"/>
            <a:chExt cx="1600200" cy="638138"/>
          </a:xfrm>
        </p:grpSpPr>
        <p:sp>
          <p:nvSpPr>
            <p:cNvPr id="2" name="Rectangle 1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rtlCol="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9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15169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45B8-2B9B-4D23-89A9-3088922903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504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67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E34D-1EAA-4C25-A84F-FEE0EB9129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29796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D7A0-61ED-42A1-BC6F-5EB2D528C3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756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4364039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7024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s-ES_tradnl">
              <a:solidFill>
                <a:prstClr val="black"/>
              </a:solidFill>
            </a:endParaRPr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440239"/>
            <a:ext cx="14049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8A8F-DCE6-4A1D-8088-A49C4798C6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533713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7467600" y="4503740"/>
            <a:ext cx="1600200" cy="638175"/>
            <a:chOff x="7467600" y="4502981"/>
            <a:chExt cx="1600200" cy="638138"/>
          </a:xfrm>
        </p:grpSpPr>
        <p:sp>
          <p:nvSpPr>
            <p:cNvPr id="6" name="Rectangle 5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7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1806-D442-451A-8513-BF12560AFF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53182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DBD6-8459-46F4-8250-024039825D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52586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B3CD-8055-4947-A3BE-94B2692646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8264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1658" y="1112964"/>
            <a:ext cx="2148000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3606-E5F2-45BD-A0B5-23F98DA403B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0995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4364039"/>
            <a:ext cx="9144000" cy="790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5" name="Rechteck 6"/>
          <p:cNvSpPr/>
          <p:nvPr userDrawn="1"/>
        </p:nvSpPr>
        <p:spPr bwMode="auto">
          <a:xfrm>
            <a:off x="0" y="2"/>
            <a:ext cx="9144000" cy="43529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lIns="91431" tIns="45715" rIns="91431" bIns="45715"/>
          <a:lstStyle/>
          <a:p>
            <a:pPr defTabSz="914309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-77788" y="-1597024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altLang="es-ES_tradnl">
              <a:solidFill>
                <a:prstClr val="black"/>
              </a:solidFill>
            </a:endParaRPr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440239"/>
            <a:ext cx="14049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83384" y="16"/>
            <a:ext cx="7577234" cy="280608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0" cap="all">
                <a:solidFill>
                  <a:srgbClr val="FFFFFF"/>
                </a:solidFill>
                <a:latin typeface="Bebas Neue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83384" y="2806097"/>
            <a:ext cx="7577234" cy="15463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8A8F-DCE6-4A1D-8088-A49C4798C6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4326203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7467600" y="4503740"/>
            <a:ext cx="1600200" cy="638175"/>
            <a:chOff x="7467600" y="4502981"/>
            <a:chExt cx="1600200" cy="638138"/>
          </a:xfrm>
        </p:grpSpPr>
        <p:sp>
          <p:nvSpPr>
            <p:cNvPr id="6" name="Rectangle 5"/>
            <p:cNvSpPr/>
            <p:nvPr userDrawn="1"/>
          </p:nvSpPr>
          <p:spPr>
            <a:xfrm>
              <a:off x="7467600" y="4614863"/>
              <a:ext cx="1495425" cy="442912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Univers 67 CondensedBold"/>
              </a:endParaRPr>
            </a:p>
          </p:txBody>
        </p:sp>
        <p:pic>
          <p:nvPicPr>
            <p:cNvPr id="7" name="Picture 2" descr="http://branding.merck.com/download/125_logo/125-Identity-Final-MSD-PMS-TEAL.png?id=mt&amp;type=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96" y="4502981"/>
              <a:ext cx="1403904" cy="6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8351099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1806-D442-451A-8513-BF12560AFF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4554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55" y="1112964"/>
            <a:ext cx="4022435" cy="3239436"/>
          </a:xfrm>
          <a:noFill/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DBD6-8459-46F4-8250-024039825D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37350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87255" y="308122"/>
            <a:ext cx="8351099" cy="80484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40" y="1112964"/>
            <a:ext cx="2287728" cy="3239436"/>
          </a:xfrm>
          <a:noFill/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387240" y="706858"/>
            <a:ext cx="8350940" cy="406106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B3CD-8055-4947-A3BE-94B2692646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16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23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2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12.xml"/><Relationship Id="rId9" Type="http://schemas.openxmlformats.org/officeDocument/2006/relationships/image" Target="../media/image12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8.xml"/><Relationship Id="rId7" Type="http://schemas.openxmlformats.org/officeDocument/2006/relationships/theme" Target="../theme/theme26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5.xml"/><Relationship Id="rId9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3.xml"/><Relationship Id="rId9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1.xml"/><Relationship Id="rId9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0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49.xml"/><Relationship Id="rId9" Type="http://schemas.openxmlformats.org/officeDocument/2006/relationships/image" Target="../media/image12.jpe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theme" Target="../theme/theme31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2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161.xml"/><Relationship Id="rId9" Type="http://schemas.openxmlformats.org/officeDocument/2006/relationships/image" Target="../media/image3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7.xml"/><Relationship Id="rId7" Type="http://schemas.openxmlformats.org/officeDocument/2006/relationships/theme" Target="../theme/theme33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8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75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74.xml"/><Relationship Id="rId9" Type="http://schemas.openxmlformats.org/officeDocument/2006/relationships/image" Target="../media/image19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82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81.xml"/><Relationship Id="rId9" Type="http://schemas.openxmlformats.org/officeDocument/2006/relationships/image" Target="../media/image19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9.xml"/><Relationship Id="rId10" Type="http://schemas.openxmlformats.org/officeDocument/2006/relationships/theme" Target="../theme/theme36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6.xml"/><Relationship Id="rId7" Type="http://schemas.openxmlformats.org/officeDocument/2006/relationships/theme" Target="../theme/theme37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theme" Target="../theme/theme38.xml"/><Relationship Id="rId5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203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205.xml"/><Relationship Id="rId4" Type="http://schemas.openxmlformats.org/officeDocument/2006/relationships/image" Target="../media/image3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0.xml"/><Relationship Id="rId10" Type="http://schemas.openxmlformats.org/officeDocument/2006/relationships/theme" Target="../theme/theme40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8.xml"/><Relationship Id="rId9" Type="http://schemas.openxmlformats.org/officeDocument/2006/relationships/image" Target="../media/image2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9.xml"/><Relationship Id="rId26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24.xml"/><Relationship Id="rId21" Type="http://schemas.openxmlformats.org/officeDocument/2006/relationships/slideLayout" Target="../slideLayouts/slideLayout242.xml"/><Relationship Id="rId34" Type="http://schemas.openxmlformats.org/officeDocument/2006/relationships/image" Target="../media/image37.jpeg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5" Type="http://schemas.openxmlformats.org/officeDocument/2006/relationships/slideLayout" Target="../slideLayouts/slideLayout246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0" Type="http://schemas.openxmlformats.org/officeDocument/2006/relationships/slideLayout" Target="../slideLayouts/slideLayout241.xml"/><Relationship Id="rId29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24" Type="http://schemas.openxmlformats.org/officeDocument/2006/relationships/slideLayout" Target="../slideLayouts/slideLayout245.xml"/><Relationship Id="rId32" Type="http://schemas.openxmlformats.org/officeDocument/2006/relationships/theme" Target="../theme/theme42.xml"/><Relationship Id="rId5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36.xml"/><Relationship Id="rId23" Type="http://schemas.openxmlformats.org/officeDocument/2006/relationships/slideLayout" Target="../slideLayouts/slideLayout244.xml"/><Relationship Id="rId28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31.xml"/><Relationship Id="rId19" Type="http://schemas.openxmlformats.org/officeDocument/2006/relationships/slideLayout" Target="../slideLayouts/slideLayout240.xml"/><Relationship Id="rId31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43.xml"/><Relationship Id="rId27" Type="http://schemas.openxmlformats.org/officeDocument/2006/relationships/slideLayout" Target="../slideLayouts/slideLayout248.xml"/><Relationship Id="rId30" Type="http://schemas.openxmlformats.org/officeDocument/2006/relationships/slideLayout" Target="../slideLayouts/slideLayout25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7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16" r:id="rId3"/>
    <p:sldLayoutId id="2147483717" r:id="rId4"/>
    <p:sldLayoutId id="214748371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7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33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7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6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7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864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028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5pPr>
      <a:lvl6pPr marL="457091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6pPr>
      <a:lvl7pPr marL="91417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7pPr>
      <a:lvl8pPr marL="137126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8pPr>
      <a:lvl9pPr marL="1828358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9pPr>
    </p:titleStyle>
    <p:bodyStyle>
      <a:lvl1pPr marL="342818" indent="-3428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342818" indent="-228546" algn="l" rtl="0" eaLnBrk="0" fontAlgn="base" hangingPunct="0">
        <a:spcBef>
          <a:spcPct val="20000"/>
        </a:spcBef>
        <a:spcAft>
          <a:spcPct val="0"/>
        </a:spcAft>
        <a:buClr>
          <a:srgbClr val="DE8400"/>
        </a:buClr>
        <a:buSzPct val="110000"/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2pPr>
      <a:lvl3pPr marL="742771" indent="-2856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4D4D4D"/>
          </a:solidFill>
          <a:latin typeface="+mn-lt"/>
          <a:ea typeface="+mn-ea"/>
          <a:cs typeface="+mn-cs"/>
        </a:defRPr>
      </a:lvl3pPr>
      <a:lvl4pPr marL="1028453" indent="-17140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5F5F5F"/>
          </a:solidFill>
          <a:latin typeface="+mn-lt"/>
          <a:ea typeface="+mn-ea"/>
          <a:cs typeface="+mn-cs"/>
        </a:defRPr>
      </a:lvl4pPr>
      <a:lvl5pPr marL="1371269" indent="-228546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5pPr>
      <a:lvl6pPr marL="1828358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6pPr>
      <a:lvl7pPr marL="2285449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7pPr>
      <a:lvl8pPr marL="2742538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8pPr>
      <a:lvl9pPr marL="3199626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9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9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8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9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6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7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po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" y="3567"/>
            <a:ext cx="9131317" cy="5136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3" y="14"/>
            <a:ext cx="9143999" cy="935831"/>
          </a:xfrm>
          <a:prstGeom prst="rect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6350" algn="ctr" defTabSz="914400" eaLnBrk="0" hangingPunct="0">
              <a:lnSpc>
                <a:spcPct val="110000"/>
              </a:lnSpc>
              <a:spcBef>
                <a:spcPts val="1195"/>
              </a:spcBef>
              <a:buClr>
                <a:srgbClr val="F65D17"/>
              </a:buClr>
              <a:buSzPct val="100000"/>
            </a:pPr>
            <a:endParaRPr lang="en-US" sz="1200" b="1" dirty="0">
              <a:solidFill>
                <a:srgbClr val="FFFFFF"/>
              </a:solidFill>
              <a:latin typeface="Arial"/>
              <a:cs typeface="+mn-cs"/>
              <a:sym typeface="Arial" charset="0"/>
            </a:endParaRPr>
          </a:p>
        </p:txBody>
      </p:sp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74365" y="270095"/>
            <a:ext cx="7783473" cy="56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Futur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962" y="1133512"/>
            <a:ext cx="8119159" cy="312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>
                <a:sym typeface="Futura Light"/>
              </a:rPr>
              <a:t>Click to edit Master text styles</a:t>
            </a:r>
          </a:p>
          <a:p>
            <a:pPr lvl="1"/>
            <a:r>
              <a:rPr lang="en-US" dirty="0" smtClean="0">
                <a:sym typeface="Futura Light"/>
              </a:rPr>
              <a:t>Second level</a:t>
            </a:r>
          </a:p>
          <a:p>
            <a:pPr lvl="2"/>
            <a:r>
              <a:rPr lang="en-US" dirty="0" smtClean="0">
                <a:sym typeface="Futura Light"/>
              </a:rPr>
              <a:t>Third level</a:t>
            </a:r>
          </a:p>
          <a:p>
            <a:pPr lvl="3"/>
            <a:r>
              <a:rPr lang="en-US" dirty="0" smtClean="0">
                <a:sym typeface="Futura Light"/>
              </a:rPr>
              <a:t>Fourth level</a:t>
            </a:r>
          </a:p>
          <a:p>
            <a:pPr lvl="4"/>
            <a:r>
              <a:rPr lang="en-US" dirty="0" smtClean="0">
                <a:sym typeface="Futur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6041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Calibri" pitchFamily="34" charset="0"/>
          <a:sym typeface="Futura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E2855"/>
          </a:solidFill>
          <a:latin typeface="Futura Light" charset="0"/>
          <a:ea typeface="ヒラギノ角ゴ ProN W3" charset="-128"/>
          <a:cs typeface="ヒラギノ角ゴ ProN W3" charset="-128"/>
          <a:sym typeface="Futura Ligh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E2855"/>
          </a:solidFill>
          <a:latin typeface="Futura Light" charset="0"/>
          <a:ea typeface="ヒラギノ角ゴ ProN W3" charset="-128"/>
          <a:cs typeface="ヒラギノ角ゴ ProN W3" charset="-128"/>
          <a:sym typeface="Futura Ligh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E2855"/>
          </a:solidFill>
          <a:latin typeface="Futura Light" charset="0"/>
          <a:ea typeface="ヒラギノ角ゴ ProN W3" charset="-128"/>
          <a:cs typeface="ヒラギノ角ゴ ProN W3" charset="-128"/>
          <a:sym typeface="Futura Ligh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0E2855"/>
          </a:solidFill>
          <a:latin typeface="Futura Light" charset="0"/>
          <a:ea typeface="ヒラギノ角ゴ ProN W3" charset="-128"/>
          <a:cs typeface="ヒラギノ角ゴ ProN W3" charset="-128"/>
          <a:sym typeface="Futura Light"/>
        </a:defRPr>
      </a:lvl5pPr>
      <a:lvl6pPr marL="321357" algn="l" rtl="0" fontAlgn="base">
        <a:spcBef>
          <a:spcPct val="0"/>
        </a:spcBef>
        <a:spcAft>
          <a:spcPct val="0"/>
        </a:spcAft>
        <a:defRPr sz="2500">
          <a:solidFill>
            <a:srgbClr val="0E2855"/>
          </a:solidFill>
          <a:latin typeface="Futura Light" charset="0"/>
          <a:ea typeface="ヒラギノ角ゴ ProN W3" charset="-128"/>
          <a:cs typeface="ヒラギノ角ゴ ProN W3" charset="-128"/>
          <a:sym typeface="Futura Light" charset="0"/>
        </a:defRPr>
      </a:lvl6pPr>
      <a:lvl7pPr marL="642717" algn="l" rtl="0" fontAlgn="base">
        <a:spcBef>
          <a:spcPct val="0"/>
        </a:spcBef>
        <a:spcAft>
          <a:spcPct val="0"/>
        </a:spcAft>
        <a:defRPr sz="2500">
          <a:solidFill>
            <a:srgbClr val="0E2855"/>
          </a:solidFill>
          <a:latin typeface="Futura Light" charset="0"/>
          <a:ea typeface="ヒラギノ角ゴ ProN W3" charset="-128"/>
          <a:cs typeface="ヒラギノ角ゴ ProN W3" charset="-128"/>
          <a:sym typeface="Futura Light" charset="0"/>
        </a:defRPr>
      </a:lvl7pPr>
      <a:lvl8pPr marL="964075" algn="l" rtl="0" fontAlgn="base">
        <a:spcBef>
          <a:spcPct val="0"/>
        </a:spcBef>
        <a:spcAft>
          <a:spcPct val="0"/>
        </a:spcAft>
        <a:defRPr sz="2500">
          <a:solidFill>
            <a:srgbClr val="0E2855"/>
          </a:solidFill>
          <a:latin typeface="Futura Light" charset="0"/>
          <a:ea typeface="ヒラギノ角ゴ ProN W3" charset="-128"/>
          <a:cs typeface="ヒラギノ角ゴ ProN W3" charset="-128"/>
          <a:sym typeface="Futura Light" charset="0"/>
        </a:defRPr>
      </a:lvl8pPr>
      <a:lvl9pPr marL="1285434" algn="l" rtl="0" fontAlgn="base">
        <a:spcBef>
          <a:spcPct val="0"/>
        </a:spcBef>
        <a:spcAft>
          <a:spcPct val="0"/>
        </a:spcAft>
        <a:defRPr sz="2500">
          <a:solidFill>
            <a:srgbClr val="0E2855"/>
          </a:solidFill>
          <a:latin typeface="Futura Light" charset="0"/>
          <a:ea typeface="ヒラギノ角ゴ ProN W3" charset="-128"/>
          <a:cs typeface="ヒラギノ角ゴ ProN W3" charset="-128"/>
          <a:sym typeface="Futura Light" charset="0"/>
        </a:defRPr>
      </a:lvl9pPr>
    </p:titleStyle>
    <p:bodyStyle>
      <a:lvl1pPr marL="0" indent="0" algn="l" rtl="0" eaLnBrk="0" fontAlgn="base" hangingPunct="0">
        <a:lnSpc>
          <a:spcPct val="100000"/>
        </a:lnSpc>
        <a:spcBef>
          <a:spcPts val="1195"/>
        </a:spcBef>
        <a:spcAft>
          <a:spcPct val="0"/>
        </a:spcAft>
        <a:buClr>
          <a:srgbClr val="F65D17"/>
        </a:buClr>
        <a:buSzPct val="100000"/>
        <a:buFontTx/>
        <a:buNone/>
        <a:defRPr sz="2000">
          <a:solidFill>
            <a:srgbClr val="3F3F3F"/>
          </a:solidFill>
          <a:latin typeface="Calibri" pitchFamily="34" charset="0"/>
          <a:ea typeface="+mn-ea"/>
          <a:cs typeface="Calibri" pitchFamily="34" charset="0"/>
          <a:sym typeface="Futura Light"/>
        </a:defRPr>
      </a:lvl1pPr>
      <a:lvl2pPr marL="228552" indent="-212681" algn="l" rtl="0" eaLnBrk="0" fontAlgn="base" hangingPunct="0">
        <a:lnSpc>
          <a:spcPct val="100000"/>
        </a:lnSpc>
        <a:spcBef>
          <a:spcPts val="1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sz="1800">
          <a:solidFill>
            <a:srgbClr val="3F3F3F"/>
          </a:solidFill>
          <a:latin typeface="Calibri" pitchFamily="34" charset="0"/>
          <a:ea typeface="+mn-ea"/>
          <a:cs typeface="Calibri" pitchFamily="34" charset="0"/>
          <a:sym typeface="Futura Light"/>
        </a:defRPr>
      </a:lvl2pPr>
      <a:lvl3pPr marL="461868" indent="-212681" algn="l" rtl="0" eaLnBrk="0" fontAlgn="base" hangingPunct="0">
        <a:lnSpc>
          <a:spcPct val="100000"/>
        </a:lnSpc>
        <a:spcBef>
          <a:spcPts val="281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–"/>
        <a:defRPr sz="1800">
          <a:solidFill>
            <a:srgbClr val="3F3F3F"/>
          </a:solidFill>
          <a:latin typeface="Calibri" pitchFamily="34" charset="0"/>
          <a:ea typeface="+mn-ea"/>
          <a:cs typeface="Calibri" pitchFamily="34" charset="0"/>
          <a:sym typeface="Futura Light"/>
        </a:defRPr>
      </a:lvl3pPr>
      <a:lvl4pPr marL="626935" indent="-185701" algn="l" rtl="0" eaLnBrk="0" fontAlgn="base" hangingPunct="0">
        <a:lnSpc>
          <a:spcPct val="100000"/>
        </a:lnSpc>
        <a:spcBef>
          <a:spcPts val="281"/>
        </a:spcBef>
        <a:spcAft>
          <a:spcPct val="0"/>
        </a:spcAft>
        <a:buClr>
          <a:schemeClr val="accent2"/>
        </a:buClr>
        <a:buSzPct val="100000"/>
        <a:buFont typeface="Futura Light"/>
        <a:buChar char="‣"/>
        <a:defRPr sz="1800">
          <a:solidFill>
            <a:srgbClr val="3F3F3F"/>
          </a:solidFill>
          <a:latin typeface="Calibri" pitchFamily="34" charset="0"/>
          <a:ea typeface="+mn-ea"/>
          <a:cs typeface="Calibri" pitchFamily="34" charset="0"/>
          <a:sym typeface="Futura Light"/>
        </a:defRPr>
      </a:lvl4pPr>
      <a:lvl5pPr marL="914212" indent="-212681" algn="l" rtl="0" eaLnBrk="0" fontAlgn="base" hangingPunct="0">
        <a:lnSpc>
          <a:spcPct val="100000"/>
        </a:lnSpc>
        <a:spcBef>
          <a:spcPts val="281"/>
        </a:spcBef>
        <a:spcAft>
          <a:spcPct val="0"/>
        </a:spcAft>
        <a:buClr>
          <a:schemeClr val="accent2"/>
        </a:buClr>
        <a:buSzPct val="100000"/>
        <a:buFont typeface="Futura Light"/>
        <a:buChar char="‣"/>
        <a:defRPr sz="1800">
          <a:solidFill>
            <a:srgbClr val="3F3F3F"/>
          </a:solidFill>
          <a:latin typeface="Calibri" pitchFamily="34" charset="0"/>
          <a:ea typeface="+mn-ea"/>
          <a:cs typeface="Calibri" pitchFamily="34" charset="0"/>
          <a:sym typeface="Futura Light"/>
        </a:defRPr>
      </a:lvl5pPr>
      <a:lvl6pPr marL="1745155" indent="-214239" algn="l" rtl="0" fontAlgn="base">
        <a:lnSpc>
          <a:spcPct val="110000"/>
        </a:lnSpc>
        <a:spcBef>
          <a:spcPts val="281"/>
        </a:spcBef>
        <a:spcAft>
          <a:spcPct val="0"/>
        </a:spcAft>
        <a:buClr>
          <a:srgbClr val="F65D17"/>
        </a:buClr>
        <a:buSzPct val="100000"/>
        <a:buFont typeface="Futura Light" charset="0"/>
        <a:buChar char="‣"/>
        <a:defRPr sz="2000">
          <a:solidFill>
            <a:srgbClr val="3F3F3F"/>
          </a:solidFill>
          <a:latin typeface="+mn-lt"/>
          <a:ea typeface="+mn-ea"/>
          <a:cs typeface="+mn-cs"/>
          <a:sym typeface="Futura Light" charset="0"/>
        </a:defRPr>
      </a:lvl6pPr>
      <a:lvl7pPr marL="2066514" indent="-214239" algn="l" rtl="0" fontAlgn="base">
        <a:lnSpc>
          <a:spcPct val="110000"/>
        </a:lnSpc>
        <a:spcBef>
          <a:spcPts val="281"/>
        </a:spcBef>
        <a:spcAft>
          <a:spcPct val="0"/>
        </a:spcAft>
        <a:buClr>
          <a:srgbClr val="F65D17"/>
        </a:buClr>
        <a:buSzPct val="100000"/>
        <a:buFont typeface="Futura Light" charset="0"/>
        <a:buChar char="‣"/>
        <a:defRPr sz="2000">
          <a:solidFill>
            <a:srgbClr val="3F3F3F"/>
          </a:solidFill>
          <a:latin typeface="+mn-lt"/>
          <a:ea typeface="+mn-ea"/>
          <a:cs typeface="+mn-cs"/>
          <a:sym typeface="Futura Light" charset="0"/>
        </a:defRPr>
      </a:lvl7pPr>
      <a:lvl8pPr marL="2387872" indent="-214239" algn="l" rtl="0" fontAlgn="base">
        <a:lnSpc>
          <a:spcPct val="110000"/>
        </a:lnSpc>
        <a:spcBef>
          <a:spcPts val="281"/>
        </a:spcBef>
        <a:spcAft>
          <a:spcPct val="0"/>
        </a:spcAft>
        <a:buClr>
          <a:srgbClr val="F65D17"/>
        </a:buClr>
        <a:buSzPct val="100000"/>
        <a:buFont typeface="Futura Light" charset="0"/>
        <a:buChar char="‣"/>
        <a:defRPr sz="2000">
          <a:solidFill>
            <a:srgbClr val="3F3F3F"/>
          </a:solidFill>
          <a:latin typeface="+mn-lt"/>
          <a:ea typeface="+mn-ea"/>
          <a:cs typeface="+mn-cs"/>
          <a:sym typeface="Futura Light" charset="0"/>
        </a:defRPr>
      </a:lvl8pPr>
      <a:lvl9pPr marL="2709232" indent="-214239" algn="l" rtl="0" fontAlgn="base">
        <a:lnSpc>
          <a:spcPct val="110000"/>
        </a:lnSpc>
        <a:spcBef>
          <a:spcPts val="281"/>
        </a:spcBef>
        <a:spcAft>
          <a:spcPct val="0"/>
        </a:spcAft>
        <a:buClr>
          <a:srgbClr val="F65D17"/>
        </a:buClr>
        <a:buSzPct val="100000"/>
        <a:buFont typeface="Futura Light" charset="0"/>
        <a:buChar char="‣"/>
        <a:defRPr sz="2000">
          <a:solidFill>
            <a:srgbClr val="3F3F3F"/>
          </a:solidFill>
          <a:latin typeface="+mn-lt"/>
          <a:ea typeface="+mn-ea"/>
          <a:cs typeface="+mn-cs"/>
          <a:sym typeface="Futura Light" charset="0"/>
        </a:defRPr>
      </a:lvl9pPr>
    </p:bodyStyle>
    <p:otherStyle>
      <a:defPPr>
        <a:defRPr lang="en-US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7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874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91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309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8" r:id="rId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5pPr>
      <a:lvl6pPr marL="457091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6pPr>
      <a:lvl7pPr marL="91417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7pPr>
      <a:lvl8pPr marL="137126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8pPr>
      <a:lvl9pPr marL="1828358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9pPr>
    </p:titleStyle>
    <p:bodyStyle>
      <a:lvl1pPr marL="342818" indent="-34281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342818" indent="-228546" algn="l" rtl="0" eaLnBrk="0" fontAlgn="base" hangingPunct="0">
        <a:spcBef>
          <a:spcPct val="20000"/>
        </a:spcBef>
        <a:spcAft>
          <a:spcPct val="0"/>
        </a:spcAft>
        <a:buClr>
          <a:srgbClr val="DE8400"/>
        </a:buClr>
        <a:buSzPct val="110000"/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2pPr>
      <a:lvl3pPr marL="742771" indent="-2856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4D4D4D"/>
          </a:solidFill>
          <a:latin typeface="+mn-lt"/>
          <a:ea typeface="+mn-ea"/>
          <a:cs typeface="+mn-cs"/>
        </a:defRPr>
      </a:lvl3pPr>
      <a:lvl4pPr marL="1028453" indent="-17140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5F5F5F"/>
          </a:solidFill>
          <a:latin typeface="+mn-lt"/>
          <a:ea typeface="+mn-ea"/>
          <a:cs typeface="+mn-cs"/>
        </a:defRPr>
      </a:lvl4pPr>
      <a:lvl5pPr marL="1371269" indent="-228546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5pPr>
      <a:lvl6pPr marL="1828358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6pPr>
      <a:lvl7pPr marL="2285449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7pPr>
      <a:lvl8pPr marL="2742538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8pPr>
      <a:lvl9pPr marL="3199626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9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9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8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9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6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7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7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86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2838"/>
            <a:ext cx="83502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4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3939"/>
            <a:ext cx="6858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3E79B-5611-4CCA-9771-B9641206AE2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38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4732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80" r:id="rId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5pPr>
      <a:lvl6pPr marL="457091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6pPr>
      <a:lvl7pPr marL="91417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7pPr>
      <a:lvl8pPr marL="137126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8pPr>
      <a:lvl9pPr marL="1828358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Helvetica" charset="0"/>
          <a:ea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92929"/>
          </a:solidFill>
          <a:latin typeface="+mn-lt"/>
          <a:ea typeface="+mn-ea"/>
          <a:cs typeface="+mn-cs"/>
        </a:defRPr>
      </a:lvl1pPr>
      <a:lvl2pPr marL="341313" indent="-227013" algn="l" rtl="0" eaLnBrk="0" fontAlgn="base" hangingPunct="0">
        <a:spcBef>
          <a:spcPct val="20000"/>
        </a:spcBef>
        <a:spcAft>
          <a:spcPct val="0"/>
        </a:spcAft>
        <a:buClr>
          <a:srgbClr val="DE8400"/>
        </a:buClr>
        <a:buSzPct val="110000"/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2pPr>
      <a:lvl3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4D4D4D"/>
          </a:solidFill>
          <a:latin typeface="+mn-lt"/>
          <a:ea typeface="+mn-ea"/>
          <a:cs typeface="+mn-cs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rgbClr val="5F5F5F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5pPr>
      <a:lvl6pPr marL="1828358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6pPr>
      <a:lvl7pPr marL="2285449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7pPr>
      <a:lvl8pPr marL="2742538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8pPr>
      <a:lvl9pPr marL="3199626" indent="-228546" algn="l" rtl="0" fontAlgn="base">
        <a:spcBef>
          <a:spcPct val="20000"/>
        </a:spcBef>
        <a:spcAft>
          <a:spcPct val="0"/>
        </a:spcAft>
        <a:buSzPct val="80000"/>
        <a:buFont typeface="Arial" charset="0"/>
        <a:buChar char="»"/>
        <a:defRPr sz="14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9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9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8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9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6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7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350" y="4614889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defTabSz="914309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80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7991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819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2838"/>
            <a:ext cx="83502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19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3939"/>
            <a:ext cx="6858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25F9C2-6BD4-432E-B5A8-9AB401FA5D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75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7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453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2838"/>
            <a:ext cx="83502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4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3939"/>
            <a:ext cx="6858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3E79B-5611-4CCA-9771-B9641206AE2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063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2838"/>
            <a:ext cx="83502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4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5400" y="4619651"/>
            <a:ext cx="1403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3939"/>
            <a:ext cx="685800" cy="269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3E79B-5611-4CCA-9771-B9641206AE2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299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eaLnBrk="0" fontAlgn="base" hangingPunct="0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0338" y="171451"/>
            <a:ext cx="7408862" cy="90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6608"/>
            <a:ext cx="8445500" cy="32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pic>
        <p:nvPicPr>
          <p:cNvPr id="9" name="Picture 8" descr="merck_be_well_green_gray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1932" y="4686300"/>
            <a:ext cx="1173479" cy="400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000" b="1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defTabSz="914400"/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cs typeface="Arial"/>
              </a:rPr>
              <a:pPr defTabSz="914400"/>
              <a:t>‹Nº›</a:t>
            </a:fld>
            <a:endParaRPr lang="zh-CN" altLang="en-US" dirty="0">
              <a:solidFill>
                <a:srgbClr val="000000">
                  <a:tint val="75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11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200"/>
        </a:spcBef>
        <a:spcAft>
          <a:spcPts val="0"/>
        </a:spcAft>
        <a:buClr>
          <a:schemeClr val="accent1"/>
        </a:buClr>
        <a:buChar char="•"/>
        <a:tabLst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2">
            <a:lumMod val="75000"/>
          </a:schemeClr>
        </a:buClr>
        <a:buFont typeface="Arial" charset="0"/>
        <a:buChar char="–"/>
        <a:tabLst/>
        <a:defRPr sz="2400">
          <a:solidFill>
            <a:schemeClr val="tx1"/>
          </a:solidFill>
          <a:latin typeface="+mn-lt"/>
          <a:cs typeface="+mn-cs"/>
        </a:defRPr>
      </a:lvl2pPr>
      <a:lvl3pPr marL="1085850" indent="-17145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>
          <a:schemeClr val="accent2">
            <a:lumMod val="75000"/>
          </a:schemeClr>
        </a:buClr>
        <a:buChar char="•"/>
        <a:tabLst>
          <a:tab pos="114300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Tx/>
        <a:buChar char="–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0338" y="171451"/>
            <a:ext cx="7408862" cy="90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6608"/>
            <a:ext cx="8445500" cy="32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pic>
        <p:nvPicPr>
          <p:cNvPr id="9" name="Picture 8" descr="merck_be_well_green_gray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1932" y="4686300"/>
            <a:ext cx="1173479" cy="400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000" b="1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defTabSz="914400"/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cs typeface="Arial"/>
              </a:rPr>
              <a:pPr defTabSz="914400"/>
              <a:t>‹Nº›</a:t>
            </a:fld>
            <a:endParaRPr lang="zh-CN" altLang="en-US" dirty="0">
              <a:solidFill>
                <a:srgbClr val="000000">
                  <a:tint val="75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30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200"/>
        </a:spcBef>
        <a:spcAft>
          <a:spcPts val="0"/>
        </a:spcAft>
        <a:buClr>
          <a:schemeClr val="accent1"/>
        </a:buClr>
        <a:buChar char="•"/>
        <a:tabLst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2">
            <a:lumMod val="75000"/>
          </a:schemeClr>
        </a:buClr>
        <a:buFont typeface="Arial" charset="0"/>
        <a:buChar char="–"/>
        <a:tabLst/>
        <a:defRPr sz="2400">
          <a:solidFill>
            <a:schemeClr val="tx1"/>
          </a:solidFill>
          <a:latin typeface="+mn-lt"/>
          <a:cs typeface="+mn-cs"/>
        </a:defRPr>
      </a:lvl2pPr>
      <a:lvl3pPr marL="1085850" indent="-17145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>
          <a:schemeClr val="accent2">
            <a:lumMod val="75000"/>
          </a:schemeClr>
        </a:buClr>
        <a:buChar char="•"/>
        <a:tabLst>
          <a:tab pos="114300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Tx/>
        <a:buChar char="–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5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3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92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5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3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46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6" r:id="rId6"/>
    <p:sldLayoutId id="2147483957" r:id="rId7"/>
    <p:sldLayoutId id="214748395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5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3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656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6" r:id="rId6"/>
    <p:sldLayoutId id="2147483967" r:id="rId7"/>
    <p:sldLayoutId id="214748396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5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3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271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6" r:id="rId6"/>
    <p:sldLayoutId id="2147483977" r:id="rId7"/>
    <p:sldLayoutId id="214748397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 descr="Fondo_visita_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8" descr="MSD be well verde-gris-0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913" y="4587505"/>
            <a:ext cx="1212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191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7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0338" y="171451"/>
            <a:ext cx="7408862" cy="90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6608"/>
            <a:ext cx="8445500" cy="32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pic>
        <p:nvPicPr>
          <p:cNvPr id="9" name="Picture 8" descr="merck_be_well_green_gray.eps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1932" y="4686300"/>
            <a:ext cx="1173479" cy="4000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000" b="1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defTabSz="914400"/>
            <a:fld id="{B8CB1F96-A719-4305-A099-74E8FC72320A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cs typeface="Arial"/>
              </a:rPr>
              <a:pPr defTabSz="914400"/>
              <a:t>‹Nº›</a:t>
            </a:fld>
            <a:endParaRPr lang="zh-CN" altLang="en-US" dirty="0">
              <a:solidFill>
                <a:srgbClr val="000000">
                  <a:tint val="75000"/>
                </a:srgb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9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200"/>
        </a:spcBef>
        <a:spcAft>
          <a:spcPts val="0"/>
        </a:spcAft>
        <a:buClr>
          <a:schemeClr val="accent1"/>
        </a:buClr>
        <a:buChar char="•"/>
        <a:tabLst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2">
            <a:lumMod val="75000"/>
          </a:schemeClr>
        </a:buClr>
        <a:buFont typeface="Arial" charset="0"/>
        <a:buChar char="–"/>
        <a:tabLst/>
        <a:defRPr sz="2400">
          <a:solidFill>
            <a:schemeClr val="tx1"/>
          </a:solidFill>
          <a:latin typeface="+mn-lt"/>
          <a:cs typeface="+mn-cs"/>
        </a:defRPr>
      </a:lvl2pPr>
      <a:lvl3pPr marL="1085850" indent="-17145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>
          <a:schemeClr val="accent2">
            <a:lumMod val="75000"/>
          </a:schemeClr>
        </a:buClr>
        <a:buChar char="•"/>
        <a:tabLst>
          <a:tab pos="114300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Tx/>
        <a:buChar char="–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77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55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856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1" descr="Fondo_visita_2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n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" y="61912"/>
            <a:ext cx="6410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n 8" descr="MSD be well verde-gris-02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913" y="4587493"/>
            <a:ext cx="1212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27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6" r:id="rId4"/>
    <p:sldLayoutId id="2147484017" r:id="rId5"/>
    <p:sldLayoutId id="2147484018" r:id="rId6"/>
    <p:sldLayoutId id="2147484019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77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55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96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0338" y="171451"/>
            <a:ext cx="7408862" cy="90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6602"/>
            <a:ext cx="8445500" cy="32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55380"/>
            <a:ext cx="406400" cy="17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defTabSz="914400">
              <a:defRPr/>
            </a:pPr>
            <a:fld id="{EDB1CEB0-146D-41E0-B6B4-7C5A5D6A1FA2}" type="slidenum">
              <a:rPr lang="en-US" smtClean="0">
                <a:solidFill>
                  <a:srgbClr val="00877C"/>
                </a:solidFill>
                <a:latin typeface="Arial" charset="0"/>
                <a:ea typeface="ＭＳ Ｐゴシック" pitchFamily="34" charset="-128"/>
                <a:cs typeface="Arial"/>
              </a:rPr>
              <a:pPr defTabSz="914400">
                <a:defRPr/>
              </a:pPr>
              <a:t>‹Nº›</a:t>
            </a:fld>
            <a:endParaRPr lang="en-US" dirty="0">
              <a:solidFill>
                <a:srgbClr val="00877C"/>
              </a:solidFill>
              <a:latin typeface="Arial" charset="0"/>
              <a:ea typeface="ＭＳ Ｐゴシック" pitchFamily="34" charset="-128"/>
              <a:cs typeface="Arial"/>
            </a:endParaRPr>
          </a:p>
        </p:txBody>
      </p:sp>
      <p:pic>
        <p:nvPicPr>
          <p:cNvPr id="2050" name="Picture 2" descr="K:\Branding\Logos\MSD\MSD\Logo_MSD_colo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192" y="4799700"/>
            <a:ext cx="814500" cy="2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752654"/>
            <a:ext cx="707138" cy="2585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18" y="4807600"/>
            <a:ext cx="2273177" cy="20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049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200"/>
        </a:spcBef>
        <a:spcAft>
          <a:spcPts val="0"/>
        </a:spcAft>
        <a:buClr>
          <a:schemeClr val="accent1"/>
        </a:buClr>
        <a:buChar char="•"/>
        <a:tabLst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2">
            <a:lumMod val="75000"/>
          </a:schemeClr>
        </a:buClr>
        <a:buFont typeface="Arial" charset="0"/>
        <a:buChar char="–"/>
        <a:tabLst/>
        <a:defRPr sz="2400">
          <a:solidFill>
            <a:schemeClr val="tx1"/>
          </a:solidFill>
          <a:latin typeface="+mn-lt"/>
          <a:cs typeface="+mn-cs"/>
        </a:defRPr>
      </a:lvl2pPr>
      <a:lvl3pPr marL="1085850" indent="-17145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>
          <a:schemeClr val="accent2">
            <a:lumMod val="75000"/>
          </a:schemeClr>
        </a:buClr>
        <a:buChar char="•"/>
        <a:tabLst>
          <a:tab pos="114300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Tx/>
        <a:buChar char="–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0338" y="171451"/>
            <a:ext cx="7408862" cy="90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15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6602"/>
            <a:ext cx="8445500" cy="32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4855380"/>
            <a:ext cx="406400" cy="17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>
                <a:solidFill>
                  <a:schemeClr val="accent1"/>
                </a:solidFill>
              </a:defRPr>
            </a:lvl1pPr>
          </a:lstStyle>
          <a:p>
            <a:pPr defTabSz="914400">
              <a:defRPr/>
            </a:pPr>
            <a:fld id="{EDB1CEB0-146D-41E0-B6B4-7C5A5D6A1FA2}" type="slidenum">
              <a:rPr lang="en-US" smtClean="0">
                <a:solidFill>
                  <a:srgbClr val="00877C"/>
                </a:solidFill>
                <a:latin typeface="Arial"/>
                <a:ea typeface="ＭＳ Ｐゴシック" pitchFamily="34" charset="-128"/>
                <a:cs typeface="Arial"/>
              </a:rPr>
              <a:pPr defTabSz="914400">
                <a:defRPr/>
              </a:pPr>
              <a:t>‹Nº›</a:t>
            </a:fld>
            <a:endParaRPr lang="en-US" dirty="0">
              <a:solidFill>
                <a:srgbClr val="00877C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pic>
        <p:nvPicPr>
          <p:cNvPr id="2050" name="Picture 2" descr="K:\Branding\Logos\MSD\MSD\Logo_MSD_colo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9192" y="4799700"/>
            <a:ext cx="814500" cy="2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752654"/>
            <a:ext cx="707138" cy="2585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18" y="4807600"/>
            <a:ext cx="2273177" cy="20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3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9" r:id="rId3"/>
    <p:sldLayoutId id="2147484040" r:id="rId4"/>
    <p:sldLayoutId id="2147484041" r:id="rId5"/>
    <p:sldLayoutId id="2147484042" r:id="rId6"/>
    <p:sldLayoutId id="2147484043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200"/>
        </a:spcBef>
        <a:spcAft>
          <a:spcPts val="0"/>
        </a:spcAft>
        <a:buClr>
          <a:schemeClr val="accent1"/>
        </a:buClr>
        <a:buChar char="•"/>
        <a:tabLst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lr>
          <a:schemeClr val="accent2">
            <a:lumMod val="75000"/>
          </a:schemeClr>
        </a:buClr>
        <a:buFont typeface="Arial" charset="0"/>
        <a:buChar char="–"/>
        <a:tabLst/>
        <a:defRPr sz="2400">
          <a:solidFill>
            <a:schemeClr val="tx1"/>
          </a:solidFill>
          <a:latin typeface="+mn-lt"/>
          <a:cs typeface="+mn-cs"/>
        </a:defRPr>
      </a:lvl2pPr>
      <a:lvl3pPr marL="1085850" indent="-17145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>
          <a:schemeClr val="accent2">
            <a:lumMod val="75000"/>
          </a:schemeClr>
        </a:buClr>
        <a:buChar char="•"/>
        <a:tabLst>
          <a:tab pos="114300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ct val="95000"/>
        </a:lnSpc>
        <a:spcBef>
          <a:spcPts val="300"/>
        </a:spcBef>
        <a:spcAft>
          <a:spcPts val="0"/>
        </a:spcAft>
        <a:buClrTx/>
        <a:buChar char="–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tabLst>
          <a:tab pos="114300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1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59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40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5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73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51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566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91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97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62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 descr="Fondo_visita_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8" descr="MSD be well verde-gris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913" y="4587489"/>
            <a:ext cx="1212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194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91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63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8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906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3701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20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84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3701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38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6896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3792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0688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758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2859" indent="-272859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7504" indent="-272859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0368" indent="-17768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5728" indent="-17768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2675" indent="-17926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2921" indent="-228456" algn="l" defTabSz="913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7" indent="-228456" algn="l" defTabSz="913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12" indent="-228456" algn="l" defTabSz="913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8" indent="-228456" algn="l" defTabSz="913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6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2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8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0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1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5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4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6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2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5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73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51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83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6" r:id="rId6"/>
    <p:sldLayoutId id="2147484087" r:id="rId7"/>
    <p:sldLayoutId id="2147484090" r:id="rId8"/>
    <p:sldLayoutId id="214748409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77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55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2" descr="http://branding.merck.com/download/125_logo/125-Identity-Final-MSD-PMS-TEAL.png?id=mt&amp;type=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666" y="4440721"/>
            <a:ext cx="1403904" cy="6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1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7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5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2133" y="75005"/>
            <a:ext cx="372718" cy="29017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674429" y="4669971"/>
            <a:ext cx="1349828" cy="381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" rIns="45720" spcCol="1270" rtlCol="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</a:pPr>
            <a:endParaRPr lang="es-ES_tradnl" sz="1200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cs typeface="Univers 67 Condensed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5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8" r:id="rId8"/>
    <p:sldLayoutId id="2147484139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  <p:sldLayoutId id="2147484148" r:id="rId17"/>
    <p:sldLayoutId id="2147484149" r:id="rId18"/>
    <p:sldLayoutId id="2147484150" r:id="rId19"/>
    <p:sldLayoutId id="2147484151" r:id="rId20"/>
    <p:sldLayoutId id="2147484152" r:id="rId21"/>
    <p:sldLayoutId id="2147484153" r:id="rId22"/>
    <p:sldLayoutId id="2147484154" r:id="rId23"/>
    <p:sldLayoutId id="2147484155" r:id="rId24"/>
    <p:sldLayoutId id="2147484156" r:id="rId25"/>
    <p:sldLayoutId id="2147484157" r:id="rId26"/>
    <p:sldLayoutId id="2147484158" r:id="rId27"/>
    <p:sldLayoutId id="2147484159" r:id="rId28"/>
    <p:sldLayoutId id="2147484160" r:id="rId29"/>
    <p:sldLayoutId id="2147484161" r:id="rId30"/>
    <p:sldLayoutId id="2147484162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23/04/2018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23/04/2018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  <p:sldLayoutId id="2147484203" r:id="rId12"/>
    <p:sldLayoutId id="214748424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C2CB56D-D71D-4A7B-A738-028715D00C58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23/04/2018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A9EEE89-BE81-4867-99C5-A3E307FBA862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88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67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09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 descr="Fondo_visita_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8" descr="MSD be well verde-gris-0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913" y="4587505"/>
            <a:ext cx="1212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90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2" r:id="rId2"/>
    <p:sldLayoutId id="214748377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 descr="Fondo_visita_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8" descr="MSD be well verde-gris-0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913" y="4587505"/>
            <a:ext cx="1212850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248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7" r:id="rId2"/>
    <p:sldLayoutId id="2147483778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84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48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909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19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87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4309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31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8038" indent="-27305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10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6688" indent="-17780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3875" indent="-17938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87350" y="308391"/>
            <a:ext cx="83502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Titelmasterformat durch Klicken bearbeiten</a:t>
            </a:r>
            <a:endParaRPr lang="en-US" altLang="es-ES_tradnl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87350" y="1113263"/>
            <a:ext cx="835025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98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ES_tradnl" smtClean="0"/>
              <a:t>Textmasterformat bearbeiten</a:t>
            </a:r>
          </a:p>
          <a:p>
            <a:pPr lvl="1"/>
            <a:r>
              <a:rPr lang="de-DE" altLang="es-ES_tradnl" smtClean="0"/>
              <a:t>Zweite Ebene</a:t>
            </a:r>
          </a:p>
          <a:p>
            <a:pPr lvl="2"/>
            <a:r>
              <a:rPr lang="de-DE" altLang="es-ES_tradnl" smtClean="0"/>
              <a:t>Dritte Ebene</a:t>
            </a:r>
          </a:p>
          <a:p>
            <a:pPr lvl="3"/>
            <a:r>
              <a:rPr lang="de-DE" altLang="es-ES_tradnl" smtClean="0"/>
              <a:t>Vierte Ebene</a:t>
            </a:r>
          </a:p>
          <a:p>
            <a:pPr lvl="4"/>
            <a:r>
              <a:rPr lang="de-DE" altLang="es-ES_tradnl" smtClean="0"/>
              <a:t>Fünfte Ebene</a:t>
            </a:r>
            <a:endParaRPr lang="en-US" altLang="es-ES_tradnl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35088" y="4614906"/>
            <a:ext cx="5122862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3701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2" descr="http://branding.merck.com/download/125_logo/125-Identity-Final-MSD-PMS-TEAL.png?id=mt&amp;type=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4920" y="4620355"/>
            <a:ext cx="1403904" cy="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435475" y="4634684"/>
            <a:ext cx="685800" cy="2690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defTabSz="913701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91AF96-40B0-46DE-8A79-47F0BBE4BD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92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6896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3792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0688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758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2859" indent="-272859" algn="l" rtl="0" fontAlgn="base">
        <a:spcBef>
          <a:spcPct val="0"/>
        </a:spcBef>
        <a:spcAft>
          <a:spcPts val="100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807504" indent="-272859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080368" indent="-17768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435728" indent="-177680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792675" indent="-179268" algn="l" rtl="0" fontAlgn="base">
        <a:spcBef>
          <a:spcPct val="0"/>
        </a:spcBef>
        <a:spcAft>
          <a:spcPts val="1000"/>
        </a:spcAft>
        <a:buFont typeface="Symbol" pitchFamily="18" charset="2"/>
        <a:buChar char="-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2921" indent="-228456" algn="l" defTabSz="913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17" indent="-228456" algn="l" defTabSz="913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12" indent="-228456" algn="l" defTabSz="913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8" indent="-228456" algn="l" defTabSz="9137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6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2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8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0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71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5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4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56" algn="l" defTabSz="9137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1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ved=0ahUKEwji2t_HlqLJAhWLVRQKHcR0Cl4QjRwIBw&amp;url=http://es.slideshare.net/BrianHall/complicaciones-crnicas&amp;psig=AFQjCNGMkA8F366ir0mndXCFwXshARsqBQ&amp;ust=144821797968282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hyperlink" Target="https://www.google.es/search?hl=es&amp;tbo=d&amp;biw=1366&amp;bih=643&amp;site=imghp&amp;tbm=isch&amp;spell=1&amp;q=Semmes+Weinstein&amp;sa=X&amp;ei=yq0aUbzSDsaN0wWW34DgBg&amp;ved=0CEwQBSgA" TargetMode="Externa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1.xml"/><Relationship Id="rId5" Type="http://schemas.openxmlformats.org/officeDocument/2006/relationships/hyperlink" Target="https://www.google.es/search?hl=es&amp;tbo=d&amp;biw=1366&amp;bih=643&amp;site=imghp&amp;tbm=isch&amp;spell=1&amp;q=Semmes+Weinstein&amp;sa=X&amp;ei=yq0aUbzSDsaN0wWW34DgBg&amp;ved=0CEwQBSgA" TargetMode="Externa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6.xml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9.xml"/><Relationship Id="rId6" Type="http://schemas.openxmlformats.org/officeDocument/2006/relationships/image" Target="../media/image89.emf"/><Relationship Id="rId5" Type="http://schemas.openxmlformats.org/officeDocument/2006/relationships/image" Target="../media/image88.jpeg"/><Relationship Id="rId4" Type="http://schemas.openxmlformats.org/officeDocument/2006/relationships/hyperlink" Target="http://images.google.com/imgres?imgurl=http://www.citeccal.com.pe/2004/Agosto/PLANTILLA.jpg&amp;imgrefurl=http://www.citeccal.com.pe/Modificaci%F3n%20Etiquetado.htm&amp;h=243&amp;w=421&amp;sz=22&amp;tbnid=uOggB1xZwXMGxM:&amp;tbnh=70&amp;tbnw=122&amp;hl=es&amp;start=5&amp;prev=/images?q=plantilla+calzado&amp;svnum=10&amp;hl=es&amp;lr=&amp;sa=N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9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1.xml"/><Relationship Id="rId6" Type="http://schemas.openxmlformats.org/officeDocument/2006/relationships/image" Target="../media/image53.emf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9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9.xml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4.xml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9.xml"/><Relationship Id="rId6" Type="http://schemas.openxmlformats.org/officeDocument/2006/relationships/image" Target="../media/image109.jpeg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1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215" descr="logo Fundación redGDPS rojo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950200" y="4394202"/>
            <a:ext cx="980210" cy="5966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24" y="1651000"/>
            <a:ext cx="8207375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/>
            <a:r>
              <a:rPr lang="es-ES" sz="3600" dirty="0" smtClean="0">
                <a:solidFill>
                  <a:srgbClr val="990033"/>
                </a:solidFill>
              </a:rPr>
              <a:t>#</a:t>
            </a:r>
            <a:r>
              <a:rPr lang="es-ES" sz="3600" dirty="0" err="1" smtClean="0">
                <a:solidFill>
                  <a:srgbClr val="990033"/>
                </a:solidFill>
              </a:rPr>
              <a:t>C</a:t>
            </a:r>
            <a:r>
              <a:rPr lang="es-ES" sz="3600" dirty="0" err="1" smtClean="0">
                <a:solidFill>
                  <a:srgbClr val="990033"/>
                </a:solidFill>
              </a:rPr>
              <a:t>aminaMadrid</a:t>
            </a:r>
            <a:r>
              <a:rPr lang="es-ES" sz="3600" dirty="0" smtClean="0">
                <a:solidFill>
                  <a:srgbClr val="990033"/>
                </a:solidFill>
              </a:rPr>
              <a:t> :</a:t>
            </a:r>
            <a:endParaRPr lang="es-ES" sz="3600" dirty="0" smtClean="0">
              <a:solidFill>
                <a:srgbClr val="990033"/>
              </a:solidFill>
            </a:endParaRPr>
          </a:p>
          <a:p>
            <a:pPr algn="ctr"/>
            <a:r>
              <a:rPr lang="es-ES" sz="2700" dirty="0" smtClean="0">
                <a:solidFill>
                  <a:srgbClr val="990033"/>
                </a:solidFill>
              </a:rPr>
              <a:t>Identificar persona/pie de riesgo. Seguimiento</a:t>
            </a:r>
            <a:endParaRPr lang="es-ES" sz="2700" dirty="0" smtClean="0">
              <a:solidFill>
                <a:srgbClr val="990033"/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914424" y="3483500"/>
            <a:ext cx="7776864" cy="16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Dra. Sara Artola Menéndez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Miembro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RedGDPS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Centro de Salud José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Marvá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Madrid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82177" y="4620971"/>
            <a:ext cx="4686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400" dirty="0" smtClean="0">
                <a:cs typeface="Arial" panose="020B0604020202020204" pitchFamily="34" charset="0"/>
              </a:rPr>
              <a:t>Madrid 24  abril  2018</a:t>
            </a:r>
            <a:endParaRPr lang="es-ES" altLang="es-ES" sz="1400" dirty="0">
              <a:cs typeface="Arial" panose="020B0604020202020204" pitchFamily="34" charset="0"/>
            </a:endParaRP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344" y="0"/>
            <a:ext cx="6687856" cy="188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1021095" y="500658"/>
            <a:ext cx="7913688" cy="451247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990033"/>
                </a:solidFill>
                <a:ea typeface="ヒラギノ角ゴ Pro W3"/>
              </a:rPr>
              <a:t>Abordaje de complicaciones</a:t>
            </a:r>
          </a:p>
        </p:txBody>
      </p:sp>
      <p:sp>
        <p:nvSpPr>
          <p:cNvPr id="30723" name="5 Rectángulo"/>
          <p:cNvSpPr>
            <a:spLocks noChangeArrowheads="1"/>
          </p:cNvSpPr>
          <p:nvPr/>
        </p:nvSpPr>
        <p:spPr bwMode="auto">
          <a:xfrm>
            <a:off x="411130" y="4784631"/>
            <a:ext cx="76533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100" dirty="0">
                <a:solidFill>
                  <a:srgbClr val="800000"/>
                </a:solidFill>
                <a:latin typeface="Univers 47 CondensedLight"/>
              </a:rPr>
              <a:t>http://www.msps.es/organizacion/sns/planCalidadSNS/diabetes.htm.</a:t>
            </a:r>
          </a:p>
        </p:txBody>
      </p:sp>
      <p:grpSp>
        <p:nvGrpSpPr>
          <p:cNvPr id="2" name="Agrupar 7">
            <a:extLst>
              <a:ext uri="{FF2B5EF4-FFF2-40B4-BE49-F238E27FC236}"/>
            </a:extLst>
          </p:cNvPr>
          <p:cNvGrpSpPr/>
          <p:nvPr/>
        </p:nvGrpSpPr>
        <p:grpSpPr>
          <a:xfrm>
            <a:off x="381139" y="1430081"/>
            <a:ext cx="3971324" cy="479369"/>
            <a:chOff x="174826" y="640275"/>
            <a:chExt cx="2862303" cy="442800"/>
          </a:xfrm>
          <a:scene3d>
            <a:camera prst="orthographicFront"/>
            <a:lightRig rig="flat" dir="t"/>
          </a:scene3d>
        </p:grpSpPr>
        <p:sp>
          <p:nvSpPr>
            <p:cNvPr id="9" name="Rectángulo redondeado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4826" y="640275"/>
              <a:ext cx="2862303" cy="442800"/>
            </a:xfrm>
            <a:prstGeom prst="roundRect">
              <a:avLst/>
            </a:prstGeom>
            <a:solidFill>
              <a:srgbClr val="610035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442" y="672387"/>
              <a:ext cx="2819071" cy="3995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2512" tIns="0" rIns="92512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200" dirty="0">
                  <a:latin typeface="Univers 47 CondensedLight"/>
                  <a:cs typeface="Univers 47 CondensedLight"/>
                </a:rPr>
                <a:t>Facilitar la detección precoz de </a:t>
              </a:r>
              <a:r>
                <a:rPr lang="es-ES" sz="1200" b="1" dirty="0">
                  <a:latin typeface="Univers 57 Condensed"/>
                  <a:cs typeface="Univers 57 Condensed"/>
                </a:rPr>
                <a:t>retinopatía, nefropatía y pie diabético</a:t>
              </a:r>
            </a:p>
          </p:txBody>
        </p:sp>
      </p:grpSp>
      <p:grpSp>
        <p:nvGrpSpPr>
          <p:cNvPr id="3" name="Agrupar 10">
            <a:extLst>
              <a:ext uri="{FF2B5EF4-FFF2-40B4-BE49-F238E27FC236}"/>
            </a:extLst>
          </p:cNvPr>
          <p:cNvGrpSpPr/>
          <p:nvPr/>
        </p:nvGrpSpPr>
        <p:grpSpPr>
          <a:xfrm>
            <a:off x="390760" y="2106088"/>
            <a:ext cx="1162614" cy="2123266"/>
            <a:chOff x="174826" y="640275"/>
            <a:chExt cx="2862303" cy="442800"/>
          </a:xfrm>
          <a:scene3d>
            <a:camera prst="orthographicFront"/>
            <a:lightRig rig="flat" dir="t"/>
          </a:scene3d>
        </p:grpSpPr>
        <p:sp>
          <p:nvSpPr>
            <p:cNvPr id="12" name="Rectángulo redondeado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4826" y="640275"/>
              <a:ext cx="2862303" cy="442800"/>
            </a:xfrm>
            <a:prstGeom prst="roundRect">
              <a:avLst>
                <a:gd name="adj" fmla="val 9531"/>
              </a:avLst>
            </a:prstGeom>
            <a:solidFill>
              <a:srgbClr val="610035">
                <a:alpha val="63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442" y="657023"/>
              <a:ext cx="2819071" cy="414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2512" tIns="0" rIns="92512" bIns="0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b="1" dirty="0">
                  <a:latin typeface="Univers 57 Condensed"/>
                  <a:cs typeface="Univers 57 Condensed"/>
                </a:rPr>
                <a:t>Favorecer la accesibilidad a retinógrafos no midriáticos digitalizados en los servicios sanitarios asistenciales para la detección de la retinopatía diabética y prevención de la ceguera.</a:t>
              </a:r>
            </a:p>
          </p:txBody>
        </p:sp>
      </p:grpSp>
      <p:grpSp>
        <p:nvGrpSpPr>
          <p:cNvPr id="5" name="Agrupar 13">
            <a:extLst>
              <a:ext uri="{FF2B5EF4-FFF2-40B4-BE49-F238E27FC236}"/>
            </a:extLst>
          </p:cNvPr>
          <p:cNvGrpSpPr/>
          <p:nvPr/>
        </p:nvGrpSpPr>
        <p:grpSpPr>
          <a:xfrm>
            <a:off x="4723081" y="1430081"/>
            <a:ext cx="3971324" cy="479369"/>
            <a:chOff x="174826" y="640275"/>
            <a:chExt cx="2862303" cy="442800"/>
          </a:xfrm>
          <a:scene3d>
            <a:camera prst="orthographicFront"/>
            <a:lightRig rig="flat" dir="t"/>
          </a:scene3d>
        </p:grpSpPr>
        <p:sp>
          <p:nvSpPr>
            <p:cNvPr id="15" name="Rectángulo redondeado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4826" y="640275"/>
              <a:ext cx="2862303" cy="442800"/>
            </a:xfrm>
            <a:prstGeom prst="roundRect">
              <a:avLst/>
            </a:prstGeom>
            <a:solidFill>
              <a:srgbClr val="610035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442" y="672387"/>
              <a:ext cx="2819071" cy="3995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2512" tIns="0" rIns="92512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500" dirty="0">
                  <a:latin typeface="Univers 47 CondensedLight"/>
                  <a:cs typeface="Univers 47 CondensedLight"/>
                </a:rPr>
                <a:t>Disminuir la morbilidad por </a:t>
              </a:r>
              <a:r>
                <a:rPr lang="es-ES" b="1" dirty="0">
                  <a:latin typeface="Univers 57 Condensed"/>
                  <a:cs typeface="Univers 57 Condensed"/>
                </a:rPr>
                <a:t>complicaciones </a:t>
              </a:r>
              <a:r>
                <a:rPr lang="es-ES" sz="1500" dirty="0">
                  <a:latin typeface="Univers 47 CondensedLight"/>
                  <a:cs typeface="Univers 47 CondensedLight"/>
                </a:rPr>
                <a:t>secundarias a la DM</a:t>
              </a:r>
              <a:endParaRPr lang="es-ES" sz="1500" b="1" dirty="0">
                <a:latin typeface="Univers 57 Condensed"/>
                <a:cs typeface="Univers 57 Condensed"/>
              </a:endParaRPr>
            </a:p>
          </p:txBody>
        </p:sp>
      </p:grpSp>
      <p:grpSp>
        <p:nvGrpSpPr>
          <p:cNvPr id="6" name="Agrupar 16">
            <a:extLst>
              <a:ext uri="{FF2B5EF4-FFF2-40B4-BE49-F238E27FC236}"/>
            </a:extLst>
          </p:cNvPr>
          <p:cNvGrpSpPr/>
          <p:nvPr/>
        </p:nvGrpSpPr>
        <p:grpSpPr>
          <a:xfrm>
            <a:off x="1656664" y="2106088"/>
            <a:ext cx="1114179" cy="2123266"/>
            <a:chOff x="174826" y="640275"/>
            <a:chExt cx="2862303" cy="442800"/>
          </a:xfrm>
          <a:scene3d>
            <a:camera prst="orthographicFront"/>
            <a:lightRig rig="flat" dir="t"/>
          </a:scene3d>
        </p:grpSpPr>
        <p:sp>
          <p:nvSpPr>
            <p:cNvPr id="18" name="Rectángulo redondeado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4826" y="640275"/>
              <a:ext cx="2862303" cy="442800"/>
            </a:xfrm>
            <a:prstGeom prst="roundRect">
              <a:avLst>
                <a:gd name="adj" fmla="val 9531"/>
              </a:avLst>
            </a:prstGeom>
            <a:solidFill>
              <a:srgbClr val="610035">
                <a:alpha val="63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442" y="657023"/>
              <a:ext cx="2819071" cy="414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2512" tIns="0" rIns="92512" bIns="0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200" b="1" dirty="0">
                  <a:latin typeface="Univers 57 Condensed"/>
                  <a:cs typeface="Univers 57 Condensed"/>
                </a:rPr>
                <a:t>Fomentar la elaboración y puesta en marcha de programas de </a:t>
              </a:r>
              <a:r>
                <a:rPr lang="es-ES" sz="1200" b="1" dirty="0">
                  <a:solidFill>
                    <a:srgbClr val="FF0000"/>
                  </a:solidFill>
                  <a:latin typeface="Univers 57 Condensed"/>
                  <a:cs typeface="Univers 57 Condensed"/>
                </a:rPr>
                <a:t>educación y cuidados del pie</a:t>
              </a:r>
              <a:r>
                <a:rPr lang="es-ES" sz="1200" b="1" dirty="0">
                  <a:latin typeface="Univers 57 Condensed"/>
                  <a:cs typeface="Univers 57 Condensed"/>
                </a:rPr>
                <a:t> en población de riesgo en las CC.AA.</a:t>
              </a:r>
            </a:p>
          </p:txBody>
        </p:sp>
      </p:grpSp>
      <p:grpSp>
        <p:nvGrpSpPr>
          <p:cNvPr id="7" name="Agrupar 19">
            <a:extLst>
              <a:ext uri="{FF2B5EF4-FFF2-40B4-BE49-F238E27FC236}"/>
            </a:extLst>
          </p:cNvPr>
          <p:cNvGrpSpPr/>
          <p:nvPr/>
        </p:nvGrpSpPr>
        <p:grpSpPr>
          <a:xfrm>
            <a:off x="2904056" y="2106088"/>
            <a:ext cx="1435904" cy="2123266"/>
            <a:chOff x="174826" y="640275"/>
            <a:chExt cx="2862303" cy="442800"/>
          </a:xfrm>
          <a:scene3d>
            <a:camera prst="orthographicFront"/>
            <a:lightRig rig="flat" dir="t"/>
          </a:scene3d>
        </p:grpSpPr>
        <p:sp>
          <p:nvSpPr>
            <p:cNvPr id="21" name="Rectángulo redondeado 2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4826" y="640275"/>
              <a:ext cx="2862303" cy="442800"/>
            </a:xfrm>
            <a:prstGeom prst="roundRect">
              <a:avLst>
                <a:gd name="adj" fmla="val 9531"/>
              </a:avLst>
            </a:prstGeom>
            <a:solidFill>
              <a:srgbClr val="610035">
                <a:alpha val="63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442" y="657023"/>
              <a:ext cx="2819071" cy="414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2512" tIns="0" rIns="92512" bIns="0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00" b="1" dirty="0">
                  <a:latin typeface="Univers 57 Condensed"/>
                  <a:cs typeface="Univers 57 Condensed"/>
                </a:rPr>
                <a:t>Impulsar la </a:t>
              </a:r>
              <a:r>
                <a:rPr lang="es-ES" sz="1000" b="1" dirty="0">
                  <a:solidFill>
                    <a:srgbClr val="FF0000"/>
                  </a:solidFill>
                  <a:latin typeface="Univers 57 Condensed"/>
                  <a:cs typeface="Univers 57 Condensed"/>
                </a:rPr>
                <a:t>exploración neurovascular del pie </a:t>
              </a:r>
              <a:r>
                <a:rPr lang="es-ES" sz="1000" b="1" dirty="0">
                  <a:latin typeface="Univers 57 Condensed"/>
                  <a:cs typeface="Univers 57 Condensed"/>
                </a:rPr>
                <a:t>en el paciente con diabetes en </a:t>
              </a:r>
              <a:r>
                <a:rPr lang="es-ES" sz="1000" b="1" dirty="0">
                  <a:solidFill>
                    <a:srgbClr val="FF0000"/>
                  </a:solidFill>
                  <a:latin typeface="Univers 57 Condensed"/>
                  <a:cs typeface="Univers 57 Condensed"/>
                </a:rPr>
                <a:t>Atención Primaria </a:t>
              </a:r>
              <a:r>
                <a:rPr lang="es-ES" sz="1000" b="1" dirty="0">
                  <a:latin typeface="Univers 57 Condensed"/>
                  <a:cs typeface="Univers 57 Condensed"/>
                </a:rPr>
                <a:t>para poder establecer el grado de riesgo de desarrollar úlcera e indicar las medidas preventivas, de tratamiento y de seguimiento adecuadas.</a:t>
              </a:r>
            </a:p>
          </p:txBody>
        </p:sp>
      </p:grpSp>
      <p:grpSp>
        <p:nvGrpSpPr>
          <p:cNvPr id="8" name="Agrupar 22">
            <a:extLst>
              <a:ext uri="{FF2B5EF4-FFF2-40B4-BE49-F238E27FC236}"/>
            </a:extLst>
          </p:cNvPr>
          <p:cNvGrpSpPr/>
          <p:nvPr/>
        </p:nvGrpSpPr>
        <p:grpSpPr>
          <a:xfrm>
            <a:off x="4707732" y="2106088"/>
            <a:ext cx="1162614" cy="2123266"/>
            <a:chOff x="174826" y="640275"/>
            <a:chExt cx="2862303" cy="442800"/>
          </a:xfrm>
          <a:scene3d>
            <a:camera prst="orthographicFront"/>
            <a:lightRig rig="flat" dir="t"/>
          </a:scene3d>
        </p:grpSpPr>
        <p:sp>
          <p:nvSpPr>
            <p:cNvPr id="24" name="Rectángulo redondeado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4826" y="640275"/>
              <a:ext cx="2862303" cy="442800"/>
            </a:xfrm>
            <a:prstGeom prst="roundRect">
              <a:avLst>
                <a:gd name="adj" fmla="val 9531"/>
              </a:avLst>
            </a:prstGeom>
            <a:solidFill>
              <a:srgbClr val="610035">
                <a:alpha val="63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442" y="657023"/>
              <a:ext cx="2819071" cy="414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2512" tIns="0" rIns="92512" bIns="0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100" b="1" dirty="0">
                  <a:latin typeface="Univers 57 Condensed"/>
                  <a:cs typeface="Univers 57 Condensed"/>
                </a:rPr>
                <a:t>Promover la implementación en las CC.AA. de protocolos de actuación específicos para el tratamiento y seguimiento de la DM en pacientes con comorbilidad.</a:t>
              </a:r>
            </a:p>
          </p:txBody>
        </p:sp>
      </p:grpSp>
      <p:grpSp>
        <p:nvGrpSpPr>
          <p:cNvPr id="11" name="Agrupar 25">
            <a:extLst>
              <a:ext uri="{FF2B5EF4-FFF2-40B4-BE49-F238E27FC236}"/>
            </a:extLst>
          </p:cNvPr>
          <p:cNvGrpSpPr/>
          <p:nvPr/>
        </p:nvGrpSpPr>
        <p:grpSpPr>
          <a:xfrm>
            <a:off x="6059385" y="2106088"/>
            <a:ext cx="1162614" cy="2123266"/>
            <a:chOff x="174826" y="640275"/>
            <a:chExt cx="2862303" cy="442800"/>
          </a:xfrm>
          <a:scene3d>
            <a:camera prst="orthographicFront"/>
            <a:lightRig rig="flat" dir="t"/>
          </a:scene3d>
        </p:grpSpPr>
        <p:sp>
          <p:nvSpPr>
            <p:cNvPr id="27" name="Rectángulo redondeado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4826" y="640275"/>
              <a:ext cx="2862303" cy="442800"/>
            </a:xfrm>
            <a:prstGeom prst="roundRect">
              <a:avLst>
                <a:gd name="adj" fmla="val 9531"/>
              </a:avLst>
            </a:prstGeom>
            <a:solidFill>
              <a:srgbClr val="610035">
                <a:alpha val="63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442" y="657023"/>
              <a:ext cx="2819071" cy="414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2512" tIns="0" rIns="92512" bIns="0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100" b="1" dirty="0">
                  <a:latin typeface="Univers 57 Condensed"/>
                  <a:cs typeface="Univers 57 Condensed"/>
                </a:rPr>
                <a:t>Priorizar la importancia y la necesidad de codificar la DM, en el CMBD, en especial como diagnóstico secundario, debido a que pocas veces es primario.</a:t>
              </a:r>
            </a:p>
          </p:txBody>
        </p:sp>
      </p:grpSp>
      <p:grpSp>
        <p:nvGrpSpPr>
          <p:cNvPr id="14" name="Agrupar 28">
            <a:extLst>
              <a:ext uri="{FF2B5EF4-FFF2-40B4-BE49-F238E27FC236}"/>
            </a:extLst>
          </p:cNvPr>
          <p:cNvGrpSpPr/>
          <p:nvPr/>
        </p:nvGrpSpPr>
        <p:grpSpPr>
          <a:xfrm>
            <a:off x="7388912" y="2106088"/>
            <a:ext cx="1348188" cy="2123266"/>
            <a:chOff x="174826" y="640275"/>
            <a:chExt cx="2862303" cy="442800"/>
          </a:xfrm>
          <a:scene3d>
            <a:camera prst="orthographicFront"/>
            <a:lightRig rig="flat" dir="t"/>
          </a:scene3d>
        </p:grpSpPr>
        <p:sp>
          <p:nvSpPr>
            <p:cNvPr id="30" name="Rectángulo redondeado 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74826" y="640275"/>
              <a:ext cx="2862303" cy="442800"/>
            </a:xfrm>
            <a:prstGeom prst="roundRect">
              <a:avLst>
                <a:gd name="adj" fmla="val 9531"/>
              </a:avLst>
            </a:prstGeom>
            <a:solidFill>
              <a:srgbClr val="610035">
                <a:alpha val="63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 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6442" y="657023"/>
              <a:ext cx="2819071" cy="4149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2512" tIns="0" rIns="92512" bIns="0" spcCol="127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050" b="1" dirty="0">
                  <a:latin typeface="Univers 57 Condensed"/>
                  <a:cs typeface="Univers 57 Condensed"/>
                </a:rPr>
                <a:t>Favorecer la atención integral a las y los pacientes con DM hospitalizados por causas ajenas a su diabetes, mediante la participación en su asistencia de profesionales expertos en diabetes.</a:t>
              </a:r>
            </a:p>
          </p:txBody>
        </p:sp>
      </p:grpSp>
      <p:sp>
        <p:nvSpPr>
          <p:cNvPr id="4" name="Elipse 2"/>
          <p:cNvSpPr>
            <a:spLocks noChangeArrowheads="1"/>
          </p:cNvSpPr>
          <p:nvPr/>
        </p:nvSpPr>
        <p:spPr bwMode="auto">
          <a:xfrm>
            <a:off x="1438275" y="1971675"/>
            <a:ext cx="3028950" cy="23574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  <a:latin typeface="Univers 47 CondensedLight"/>
              <a:ea typeface="+mn-ea"/>
              <a:cs typeface="+mn-cs"/>
            </a:endParaRPr>
          </a:p>
        </p:txBody>
      </p:sp>
      <p:pic>
        <p:nvPicPr>
          <p:cNvPr id="30733" name="Imagen 1" descr="estrat_sn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25" y="166687"/>
            <a:ext cx="715963" cy="101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5 Rectángulo">
            <a:extLst>
              <a:ext uri="{FF2B5EF4-FFF2-40B4-BE49-F238E27FC236}"/>
            </a:extLst>
          </p:cNvPr>
          <p:cNvSpPr/>
          <p:nvPr/>
        </p:nvSpPr>
        <p:spPr>
          <a:xfrm>
            <a:off x="290013" y="4523021"/>
            <a:ext cx="8447087" cy="2616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7 CondensedLight"/>
                <a:ea typeface="ヒラギノ角ゴ Pro W3" charset="0"/>
                <a:cs typeface="ヒラギノ角ゴ Pro W3" charset="0"/>
              </a:rPr>
              <a:t>ESTRATEGIA EN DIABETES DEL SISTEMA NACIONAL DE 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1" y="141480"/>
            <a:ext cx="8434514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1" rIns="91421" bIns="45711">
            <a:spAutoFit/>
          </a:bodyPr>
          <a:lstStyle/>
          <a:p>
            <a:r>
              <a:rPr lang="es-ES" sz="2800" b="1" dirty="0">
                <a:solidFill>
                  <a:srgbClr val="0099CC"/>
                </a:solidFill>
                <a:latin typeface="Calibri" pitchFamily="34" charset="0"/>
              </a:rPr>
              <a:t>Cinco elementos “clave” en el manejo del pie diabético </a:t>
            </a:r>
          </a:p>
        </p:txBody>
      </p:sp>
      <p:sp>
        <p:nvSpPr>
          <p:cNvPr id="7" name="8 CuadroTexto"/>
          <p:cNvSpPr txBox="1">
            <a:spLocks noGrp="1" noChangeArrowheads="1"/>
          </p:cNvSpPr>
          <p:nvPr>
            <p:ph idx="1"/>
          </p:nvPr>
        </p:nvSpPr>
        <p:spPr bwMode="auto">
          <a:xfrm>
            <a:off x="318356" y="1337735"/>
            <a:ext cx="8507288" cy="2234440"/>
          </a:xfrm>
          <a:prstGeom prst="rect">
            <a:avLst/>
          </a:prstGeom>
          <a:noFill/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square" lIns="91421" tIns="45711" rIns="91421" bIns="45711">
            <a:spAutoFit/>
          </a:bodyPr>
          <a:lstStyle/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1</a:t>
            </a:r>
            <a:r>
              <a:rPr lang="es-ES" sz="2400" dirty="0" smtClean="0"/>
              <a:t>- Identificación del </a:t>
            </a:r>
            <a:r>
              <a:rPr lang="es-ES" sz="2400" b="1" dirty="0" smtClean="0"/>
              <a:t>pie de riesgo </a:t>
            </a:r>
            <a:r>
              <a:rPr lang="es-ES" sz="2400" dirty="0" smtClean="0"/>
              <a:t>(“persona de riesgo”) </a:t>
            </a:r>
            <a:endParaRPr lang="es-ES" sz="2400" dirty="0"/>
          </a:p>
          <a:p>
            <a:pPr>
              <a:buNone/>
            </a:pPr>
            <a:r>
              <a:rPr lang="es-ES" sz="2400" dirty="0">
                <a:solidFill>
                  <a:srgbClr val="FF0000"/>
                </a:solidFill>
              </a:rPr>
              <a:t>2</a:t>
            </a:r>
            <a:r>
              <a:rPr lang="es-ES" sz="2400" dirty="0"/>
              <a:t>- </a:t>
            </a:r>
            <a:r>
              <a:rPr lang="es-ES" sz="2400" b="1" dirty="0" smtClean="0"/>
              <a:t>Inspección</a:t>
            </a:r>
            <a:r>
              <a:rPr lang="es-ES" sz="2400" dirty="0" smtClean="0"/>
              <a:t> periódica del pie</a:t>
            </a:r>
            <a:endParaRPr lang="es-ES" sz="2400" b="1" dirty="0"/>
          </a:p>
          <a:p>
            <a:pPr>
              <a:buNone/>
            </a:pPr>
            <a:r>
              <a:rPr lang="es-ES" sz="2400" dirty="0">
                <a:solidFill>
                  <a:srgbClr val="FF0000"/>
                </a:solidFill>
              </a:rPr>
              <a:t>3</a:t>
            </a:r>
            <a:r>
              <a:rPr lang="es-ES" sz="2400" dirty="0"/>
              <a:t>- </a:t>
            </a:r>
            <a:r>
              <a:rPr lang="es-ES" sz="2400" b="1" dirty="0"/>
              <a:t>Educación</a:t>
            </a:r>
            <a:r>
              <a:rPr lang="es-ES" sz="2400" dirty="0"/>
              <a:t> del paciente, familia y profesionales sanitarios</a:t>
            </a:r>
          </a:p>
          <a:p>
            <a:pPr>
              <a:buNone/>
            </a:pPr>
            <a:r>
              <a:rPr lang="es-ES" sz="2400" dirty="0">
                <a:solidFill>
                  <a:srgbClr val="FF0000"/>
                </a:solidFill>
              </a:rPr>
              <a:t>4</a:t>
            </a:r>
            <a:r>
              <a:rPr lang="es-ES" sz="2400" dirty="0"/>
              <a:t>- </a:t>
            </a:r>
            <a:r>
              <a:rPr lang="es-ES" sz="2400" b="1" dirty="0"/>
              <a:t>Calzado</a:t>
            </a:r>
            <a:r>
              <a:rPr lang="es-ES" sz="2400" dirty="0"/>
              <a:t> apropiado</a:t>
            </a:r>
          </a:p>
          <a:p>
            <a:pPr>
              <a:buNone/>
            </a:pPr>
            <a:r>
              <a:rPr lang="es-ES" sz="2400" dirty="0">
                <a:solidFill>
                  <a:srgbClr val="FF0000"/>
                </a:solidFill>
              </a:rPr>
              <a:t>5</a:t>
            </a:r>
            <a:r>
              <a:rPr lang="es-ES" sz="2400" dirty="0"/>
              <a:t>- Tratamiento de </a:t>
            </a:r>
            <a:r>
              <a:rPr lang="es-ES" sz="2400" b="1" dirty="0"/>
              <a:t>la patología no ulcerativa</a:t>
            </a:r>
            <a:r>
              <a:rPr lang="es-ES" sz="2400" dirty="0"/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051720" y="4731998"/>
            <a:ext cx="615617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Diabetes </a:t>
            </a:r>
            <a:r>
              <a:rPr lang="es-ES" dirty="0" err="1" smtClean="0">
                <a:latin typeface="Calibri" pitchFamily="34" charset="0"/>
              </a:rPr>
              <a:t>Metab</a:t>
            </a:r>
            <a:r>
              <a:rPr lang="es-ES" dirty="0" smtClean="0">
                <a:latin typeface="Calibri" pitchFamily="34" charset="0"/>
              </a:rPr>
              <a:t> Res </a:t>
            </a:r>
            <a:r>
              <a:rPr lang="es-ES" dirty="0" err="1" smtClean="0">
                <a:latin typeface="Calibri" pitchFamily="34" charset="0"/>
              </a:rPr>
              <a:t>Rev</a:t>
            </a:r>
            <a:r>
              <a:rPr lang="es-ES" dirty="0" smtClean="0">
                <a:latin typeface="Calibri" pitchFamily="34" charset="0"/>
              </a:rPr>
              <a:t> 2012; 28(</a:t>
            </a:r>
            <a:r>
              <a:rPr lang="es-ES" dirty="0" err="1" smtClean="0">
                <a:latin typeface="Calibri" pitchFamily="34" charset="0"/>
              </a:rPr>
              <a:t>Suppl</a:t>
            </a:r>
            <a:r>
              <a:rPr lang="es-ES" dirty="0" smtClean="0">
                <a:latin typeface="Calibri" pitchFamily="34" charset="0"/>
              </a:rPr>
              <a:t> 1): 116–118.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9 Rectángulo"/>
          <p:cNvSpPr>
            <a:spLocks noChangeArrowheads="1"/>
          </p:cNvSpPr>
          <p:nvPr/>
        </p:nvSpPr>
        <p:spPr bwMode="auto">
          <a:xfrm>
            <a:off x="0" y="1618224"/>
            <a:ext cx="4276973" cy="2416028"/>
          </a:xfrm>
          <a:prstGeom prst="rect">
            <a:avLst/>
          </a:prstGeom>
          <a:noFill/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square" lIns="91421" tIns="45711" rIns="91421" bIns="45711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dirty="0"/>
              <a:t> </a:t>
            </a:r>
            <a:r>
              <a:rPr lang="es-ES" sz="1600" b="1" dirty="0" smtClean="0">
                <a:latin typeface="Verdana" pitchFamily="34" charset="0"/>
              </a:rPr>
              <a:t>Amputación previa</a:t>
            </a:r>
            <a:r>
              <a:rPr lang="es-ES" sz="1600" dirty="0" smtClean="0">
                <a:latin typeface="Verdana" pitchFamily="34" charset="0"/>
              </a:rPr>
              <a:t> </a:t>
            </a:r>
            <a:r>
              <a:rPr lang="es-ES" dirty="0" smtClean="0">
                <a:solidFill>
                  <a:srgbClr val="404040"/>
                </a:solidFill>
                <a:latin typeface="Univers 47 CondensedLight"/>
              </a:rPr>
              <a:t>(RR=2,8).</a:t>
            </a:r>
            <a:endParaRPr lang="es-ES" dirty="0" smtClean="0"/>
          </a:p>
          <a:p>
            <a:pPr>
              <a:buFont typeface="Wingdings" pitchFamily="2" charset="2"/>
              <a:buChar char="§"/>
            </a:pPr>
            <a:r>
              <a:rPr lang="es-ES" sz="1600" b="1" dirty="0" smtClean="0">
                <a:latin typeface="Verdana" pitchFamily="34" charset="0"/>
              </a:rPr>
              <a:t> Úlcera</a:t>
            </a:r>
            <a:r>
              <a:rPr lang="es-ES" sz="2000" dirty="0" smtClean="0">
                <a:latin typeface="Verdana" pitchFamily="34" charset="0"/>
              </a:rPr>
              <a:t> </a:t>
            </a:r>
            <a:r>
              <a:rPr lang="es-ES" sz="2000" dirty="0" smtClean="0">
                <a:solidFill>
                  <a:srgbClr val="404040"/>
                </a:solidFill>
                <a:latin typeface="Univers 47 CondensedLight"/>
              </a:rPr>
              <a:t>(RR=1,6) </a:t>
            </a:r>
            <a:endParaRPr lang="es-ES" dirty="0" smtClean="0"/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</a:t>
            </a:r>
            <a:r>
              <a:rPr lang="es-ES" sz="1600" b="1" dirty="0" smtClean="0">
                <a:latin typeface="Verdana" pitchFamily="34" charset="0"/>
              </a:rPr>
              <a:t>Enfermedad Vascular Periférica</a:t>
            </a:r>
          </a:p>
          <a:p>
            <a:pPr>
              <a:buFont typeface="Wingdings" pitchFamily="2" charset="2"/>
              <a:buChar char="§"/>
            </a:pPr>
            <a:r>
              <a:rPr lang="es-ES" sz="1800" b="1" dirty="0" smtClean="0">
                <a:latin typeface="Verdana" pitchFamily="34" charset="0"/>
              </a:rPr>
              <a:t> </a:t>
            </a:r>
            <a:r>
              <a:rPr lang="es-ES" sz="1600" b="1" dirty="0" smtClean="0">
                <a:latin typeface="Verdana" pitchFamily="34" charset="0"/>
              </a:rPr>
              <a:t>Neuropatía </a:t>
            </a:r>
            <a:r>
              <a:rPr lang="es-ES" sz="1600" b="1" dirty="0" smtClean="0">
                <a:latin typeface="Verdana" pitchFamily="34" charset="0"/>
              </a:rPr>
              <a:t>sensitivo motora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Deformidades </a:t>
            </a:r>
            <a:r>
              <a:rPr lang="es-ES" sz="1800" dirty="0">
                <a:latin typeface="Verdana" pitchFamily="34" charset="0"/>
              </a:rPr>
              <a:t>del </a:t>
            </a:r>
            <a:r>
              <a:rPr lang="es-ES" sz="1800" dirty="0" smtClean="0">
                <a:latin typeface="Verdana" pitchFamily="34" charset="0"/>
              </a:rPr>
              <a:t>pie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</a:t>
            </a:r>
            <a:r>
              <a:rPr lang="es-ES" sz="1800" dirty="0" err="1" smtClean="0">
                <a:latin typeface="Verdana" pitchFamily="34" charset="0"/>
              </a:rPr>
              <a:t>Hiperqueratosis</a:t>
            </a:r>
            <a:r>
              <a:rPr lang="es-ES" sz="1800" dirty="0" smtClean="0">
                <a:latin typeface="Verdana" pitchFamily="34" charset="0"/>
              </a:rPr>
              <a:t> </a:t>
            </a:r>
            <a:r>
              <a:rPr lang="es-ES" sz="1800" dirty="0" smtClean="0">
                <a:latin typeface="Verdana" pitchFamily="34" charset="0"/>
              </a:rPr>
              <a:t>plantar</a:t>
            </a:r>
            <a:endParaRPr lang="es-ES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Calzado </a:t>
            </a:r>
            <a:r>
              <a:rPr lang="es-ES" sz="1800" dirty="0">
                <a:latin typeface="Verdana" pitchFamily="34" charset="0"/>
              </a:rPr>
              <a:t>no </a:t>
            </a:r>
            <a:r>
              <a:rPr lang="es-ES" sz="1800" dirty="0" smtClean="0">
                <a:latin typeface="Verdana" pitchFamily="34" charset="0"/>
              </a:rPr>
              <a:t>adecuado</a:t>
            </a:r>
            <a:r>
              <a:rPr lang="es-ES" sz="2000" dirty="0" smtClean="0">
                <a:latin typeface="Verdana" pitchFamily="34" charset="0"/>
              </a:rPr>
              <a:t>  </a:t>
            </a:r>
            <a:endParaRPr lang="es-ES" sz="2000" b="1" dirty="0">
              <a:latin typeface="Verdana" pitchFamily="34" charset="0"/>
            </a:endParaRPr>
          </a:p>
          <a:p>
            <a:r>
              <a:rPr lang="es-ES" sz="2000" dirty="0">
                <a:latin typeface="Verdana" pitchFamily="34" charset="0"/>
              </a:rPr>
              <a:t>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195495"/>
            <a:ext cx="9225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009999"/>
                </a:solidFill>
              </a:rPr>
              <a:t>1. Identificación del pie de riesgo/Personas de riesgo </a:t>
            </a:r>
            <a:endParaRPr lang="es-ES" sz="3200" b="1" dirty="0">
              <a:solidFill>
                <a:srgbClr val="009999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78933" y="1041408"/>
            <a:ext cx="2082800" cy="384721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Pie</a:t>
            </a:r>
            <a:r>
              <a:rPr lang="es-ES" b="1" dirty="0" smtClean="0">
                <a:solidFill>
                  <a:srgbClr val="FFC000"/>
                </a:solidFill>
              </a:rPr>
              <a:t> 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78400" y="1041408"/>
            <a:ext cx="2082800" cy="384721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Persona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4404564" y="1618224"/>
            <a:ext cx="4494887" cy="2893100"/>
          </a:xfrm>
          <a:prstGeom prst="rect">
            <a:avLst/>
          </a:prstGeom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Edad avanzada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Duración de la </a:t>
            </a:r>
            <a:r>
              <a:rPr lang="es-ES" sz="1800" dirty="0" smtClean="0">
                <a:latin typeface="Verdana" pitchFamily="34" charset="0"/>
              </a:rPr>
              <a:t>diabetes </a:t>
            </a:r>
            <a:r>
              <a:rPr lang="es-ES" sz="1800" dirty="0" smtClean="0">
                <a:solidFill>
                  <a:srgbClr val="404040"/>
                </a:solidFill>
                <a:latin typeface="Univers 47 CondensedLight"/>
              </a:rPr>
              <a:t>(&gt;</a:t>
            </a:r>
            <a:r>
              <a:rPr lang="es-ES" sz="1800" dirty="0" smtClean="0">
                <a:solidFill>
                  <a:srgbClr val="404040"/>
                </a:solidFill>
                <a:latin typeface="Univers 47 CondensedLight"/>
              </a:rPr>
              <a:t>10 años) (OR=3,0).</a:t>
            </a:r>
            <a:endParaRPr lang="es-ES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Insuficiencia renal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Mal control </a:t>
            </a:r>
            <a:r>
              <a:rPr lang="es-ES" sz="1800" dirty="0" smtClean="0">
                <a:latin typeface="Verdana" pitchFamily="34" charset="0"/>
              </a:rPr>
              <a:t>metabólico </a:t>
            </a:r>
            <a:r>
              <a:rPr lang="es-ES" sz="1800" dirty="0" smtClean="0">
                <a:solidFill>
                  <a:srgbClr val="404040"/>
                </a:solidFill>
                <a:latin typeface="Univers 47 CondensedLight"/>
              </a:rPr>
              <a:t>(HbA1c &gt;9%) (OR=3,2).</a:t>
            </a:r>
            <a:endParaRPr lang="es-ES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Tabaquismo</a:t>
            </a: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</a:t>
            </a:r>
            <a:r>
              <a:rPr lang="es-ES" sz="1800" dirty="0" err="1" smtClean="0">
                <a:latin typeface="Verdana" pitchFamily="34" charset="0"/>
              </a:rPr>
              <a:t>Macroangiopatía</a:t>
            </a:r>
            <a:endParaRPr lang="es-ES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Déficit visual </a:t>
            </a:r>
            <a:r>
              <a:rPr lang="es-ES" sz="1800" dirty="0" smtClean="0">
                <a:latin typeface="Verdana" pitchFamily="34" charset="0"/>
              </a:rPr>
              <a:t>importante </a:t>
            </a:r>
            <a:r>
              <a:rPr lang="es-ES" sz="1800" dirty="0" smtClean="0">
                <a:solidFill>
                  <a:srgbClr val="404040"/>
                </a:solidFill>
                <a:latin typeface="Univers 47 CondensedLight"/>
              </a:rPr>
              <a:t>(RR=1,9).</a:t>
            </a:r>
            <a:endParaRPr lang="es-ES" sz="18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1800" dirty="0" smtClean="0">
                <a:latin typeface="Verdana" pitchFamily="34" charset="0"/>
              </a:rPr>
              <a:t> Situación social desfavorable</a:t>
            </a:r>
          </a:p>
        </p:txBody>
      </p:sp>
      <p:sp>
        <p:nvSpPr>
          <p:cNvPr id="8" name="4 CuadroTexto"/>
          <p:cNvSpPr txBox="1">
            <a:spLocks noChangeArrowheads="1"/>
          </p:cNvSpPr>
          <p:nvPr/>
        </p:nvSpPr>
        <p:spPr bwMode="auto">
          <a:xfrm>
            <a:off x="3240568" y="4749832"/>
            <a:ext cx="47870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GB" sz="1100" dirty="0" err="1">
                <a:latin typeface="Univers 47 CondensedLight"/>
              </a:rPr>
              <a:t>Diabet</a:t>
            </a:r>
            <a:r>
              <a:rPr lang="en-GB" sz="1100" dirty="0">
                <a:latin typeface="Univers 47 CondensedLight"/>
              </a:rPr>
              <a:t> Med 2002; 19 (5): 377-84. </a:t>
            </a:r>
            <a:r>
              <a:rPr lang="en-GB" sz="1100" dirty="0" smtClean="0">
                <a:latin typeface="Univers 47 CondensedLight"/>
              </a:rPr>
              <a:t> JAMA </a:t>
            </a:r>
            <a:r>
              <a:rPr lang="en-GB" sz="1100" dirty="0">
                <a:latin typeface="Univers 47 CondensedLight"/>
              </a:rPr>
              <a:t>2005; 293 (2): 217-28</a:t>
            </a:r>
            <a:r>
              <a:rPr lang="en-GB" sz="1100" dirty="0">
                <a:solidFill>
                  <a:srgbClr val="800000"/>
                </a:solidFill>
                <a:latin typeface="Univers 47 CondensedLight"/>
              </a:rPr>
              <a:t>.</a:t>
            </a:r>
            <a:endParaRPr lang="es-ES" sz="1100" dirty="0">
              <a:solidFill>
                <a:srgbClr val="800000"/>
              </a:solidFill>
              <a:latin typeface="Univers 47 Condensed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71500" y="1221602"/>
            <a:ext cx="8201025" cy="3373041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Estado de la piel</a:t>
            </a:r>
          </a:p>
          <a:p>
            <a:pPr lvl="1" defTabSz="912813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900" dirty="0" smtClean="0">
                <a:latin typeface="Verdana" pitchFamily="34" charset="0"/>
                <a:cs typeface="Arial" charset="0"/>
              </a:rPr>
              <a:t>color</a:t>
            </a:r>
          </a:p>
          <a:p>
            <a:pPr lvl="1" defTabSz="912813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900" dirty="0" smtClean="0">
                <a:latin typeface="Verdana" pitchFamily="34" charset="0"/>
                <a:cs typeface="Arial" charset="0"/>
              </a:rPr>
              <a:t>temperatura</a:t>
            </a:r>
          </a:p>
          <a:p>
            <a:pPr lvl="1" defTabSz="912813" eaLnBrk="1" hangingPunct="1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900" dirty="0" smtClean="0">
                <a:latin typeface="Verdana" pitchFamily="34" charset="0"/>
                <a:cs typeface="Arial" charset="0"/>
              </a:rPr>
              <a:t>hidratación: seca, húmeda</a:t>
            </a:r>
          </a:p>
          <a:p>
            <a:pPr lvl="1" defTabSz="912813" eaLnBrk="1" hangingPunct="1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900" dirty="0" smtClean="0">
                <a:latin typeface="Verdana" pitchFamily="34" charset="0"/>
                <a:cs typeface="Arial" charset="0"/>
              </a:rPr>
              <a:t>maceración o grietas interdigitales</a:t>
            </a:r>
          </a:p>
          <a:p>
            <a:pPr lvl="1" defTabSz="912813" eaLnBrk="1" hangingPunct="1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900" dirty="0">
                <a:latin typeface="Verdana" pitchFamily="34" charset="0"/>
                <a:cs typeface="Arial" charset="0"/>
              </a:rPr>
              <a:t>p</a:t>
            </a:r>
            <a:r>
              <a:rPr lang="es-ES" sz="1900" dirty="0" smtClean="0">
                <a:latin typeface="Verdana" pitchFamily="34" charset="0"/>
                <a:cs typeface="Arial" charset="0"/>
              </a:rPr>
              <a:t>resencia de ulceras</a:t>
            </a:r>
          </a:p>
          <a:p>
            <a:pPr lvl="1" defTabSz="912813" eaLnBrk="1" hangingPunct="1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900" dirty="0" err="1" smtClean="0">
                <a:latin typeface="Verdana" pitchFamily="34" charset="0"/>
                <a:cs typeface="Arial" charset="0"/>
              </a:rPr>
              <a:t>hiperqueratosis</a:t>
            </a:r>
            <a:r>
              <a:rPr lang="es-ES" sz="1900" dirty="0" smtClean="0">
                <a:latin typeface="Verdana" pitchFamily="34" charset="0"/>
                <a:cs typeface="Arial" charset="0"/>
              </a:rPr>
              <a:t>, callosidades, deformidades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4572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 smtClean="0">
                <a:solidFill>
                  <a:srgbClr val="00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Aspecto de las uñas</a:t>
            </a:r>
          </a:p>
          <a:p>
            <a:pPr lvl="1" defTabSz="912813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900" dirty="0" smtClean="0">
                <a:latin typeface="Verdana" pitchFamily="34" charset="0"/>
                <a:cs typeface="Arial" charset="0"/>
              </a:rPr>
              <a:t>engrosadas, amarillentas (</a:t>
            </a:r>
            <a:r>
              <a:rPr lang="es-ES" sz="1900" dirty="0" err="1" smtClean="0">
                <a:latin typeface="Verdana" pitchFamily="34" charset="0"/>
                <a:cs typeface="Arial" charset="0"/>
              </a:rPr>
              <a:t>onicodistrofias</a:t>
            </a:r>
            <a:r>
              <a:rPr lang="es-ES" sz="1900" dirty="0" smtClean="0">
                <a:latin typeface="Verdana" pitchFamily="34" charset="0"/>
                <a:cs typeface="Arial" charset="0"/>
              </a:rPr>
              <a:t>)</a:t>
            </a:r>
          </a:p>
          <a:p>
            <a:pPr lvl="1" defTabSz="912813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900" dirty="0" smtClean="0">
                <a:latin typeface="Verdana" pitchFamily="34" charset="0"/>
                <a:cs typeface="Arial" charset="0"/>
              </a:rPr>
              <a:t>tipo de corte (recto, curvo)</a:t>
            </a:r>
          </a:p>
          <a:p>
            <a:pPr lvl="1" defTabSz="912813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s-ES" sz="1900" dirty="0" smtClean="0">
                <a:latin typeface="Verdana" pitchFamily="34" charset="0"/>
                <a:cs typeface="Arial" charset="0"/>
              </a:rPr>
              <a:t>encarnadas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1" rIns="91421" bIns="45711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03404B-8084-42A1-A6C3-CBD48F29BDC9}" type="slidenum">
              <a:rPr lang="es-E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s-E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81528" y="1113597"/>
            <a:ext cx="2187086" cy="1079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208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725" y="1334691"/>
            <a:ext cx="1062038" cy="63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1455" y="3812381"/>
            <a:ext cx="9286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800000">
            <a:off x="5964996" y="3772769"/>
            <a:ext cx="1444630" cy="727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12179" y="2685483"/>
            <a:ext cx="1274879" cy="786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20841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5550" y="2356249"/>
            <a:ext cx="1354138" cy="120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0" y="19548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9999"/>
                </a:solidFill>
              </a:rPr>
              <a:t>2.- Inspección periódica del pie</a:t>
            </a:r>
            <a:endParaRPr lang="es-ES" sz="2800" b="1" dirty="0">
              <a:solidFill>
                <a:srgbClr val="0099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 txBox="1">
            <a:spLocks/>
          </p:cNvSpPr>
          <p:nvPr/>
        </p:nvSpPr>
        <p:spPr>
          <a:xfrm>
            <a:off x="457200" y="119928"/>
            <a:ext cx="8229600" cy="45360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45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TIPOS DE NEUROPATIA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458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 descr="http://image.slidesharecdn.com/complicacionescrnicas7-090620212735-phpapp01/95/complicaciones-crnicas-37-728.jpg?cb=12455333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20333"/>
          <a:stretch>
            <a:fillRect/>
          </a:stretch>
        </p:blipFill>
        <p:spPr bwMode="auto">
          <a:xfrm>
            <a:off x="1223628" y="573535"/>
            <a:ext cx="6534726" cy="418296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2" name="Rectangle 4"/>
          <p:cNvSpPr>
            <a:spLocks noChangeArrowheads="1"/>
          </p:cNvSpPr>
          <p:nvPr/>
        </p:nvSpPr>
        <p:spPr bwMode="auto">
          <a:xfrm>
            <a:off x="539750" y="1491855"/>
            <a:ext cx="1931988" cy="24007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lIns="69054" tIns="43199" rIns="69054" bIns="34529">
            <a:spAutoFit/>
          </a:bodyPr>
          <a:lstStyle/>
          <a:p>
            <a:pPr algn="ctr" defTabSz="685783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FF0000"/>
                </a:solidFill>
                <a:latin typeface="Calibri"/>
                <a:cs typeface="+mn-cs"/>
              </a:rPr>
              <a:t>Motora</a:t>
            </a:r>
          </a:p>
        </p:txBody>
      </p:sp>
      <p:sp>
        <p:nvSpPr>
          <p:cNvPr id="1005573" name="Rectangle 5"/>
          <p:cNvSpPr>
            <a:spLocks noChangeArrowheads="1"/>
          </p:cNvSpPr>
          <p:nvPr/>
        </p:nvSpPr>
        <p:spPr bwMode="auto">
          <a:xfrm>
            <a:off x="468313" y="2409830"/>
            <a:ext cx="1712912" cy="30056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Atrofia muscular</a:t>
            </a:r>
          </a:p>
        </p:txBody>
      </p:sp>
      <p:sp>
        <p:nvSpPr>
          <p:cNvPr id="1005574" name="Rectangle 6"/>
          <p:cNvSpPr>
            <a:spLocks noChangeArrowheads="1"/>
          </p:cNvSpPr>
          <p:nvPr/>
        </p:nvSpPr>
        <p:spPr bwMode="auto">
          <a:xfrm>
            <a:off x="3437887" y="411516"/>
            <a:ext cx="2447925" cy="3467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prstClr val="white"/>
                </a:solidFill>
              </a:rPr>
              <a:t>NEUROPATÍA</a:t>
            </a:r>
          </a:p>
        </p:txBody>
      </p:sp>
      <p:sp>
        <p:nvSpPr>
          <p:cNvPr id="1005575" name="Rectangle 7"/>
          <p:cNvSpPr>
            <a:spLocks noChangeArrowheads="1"/>
          </p:cNvSpPr>
          <p:nvPr/>
        </p:nvSpPr>
        <p:spPr bwMode="auto">
          <a:xfrm>
            <a:off x="3203589" y="1554563"/>
            <a:ext cx="2062163" cy="259154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lIns="69054" tIns="62099" rIns="69054" bIns="34529" anchor="ctr" anchorCtr="1">
            <a:spAutoFit/>
          </a:bodyPr>
          <a:lstStyle/>
          <a:p>
            <a:pPr algn="ctr" defTabSz="685783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FF0000"/>
                </a:solidFill>
                <a:latin typeface="Calibri"/>
                <a:cs typeface="+mn-cs"/>
              </a:rPr>
              <a:t>Sensitiva</a:t>
            </a:r>
            <a:endParaRPr lang="es-ES_tradnl" sz="1500" b="1" dirty="0">
              <a:solidFill>
                <a:srgbClr val="FF0000"/>
              </a:solidFill>
              <a:latin typeface="Calibri"/>
              <a:cs typeface="+mn-cs"/>
              <a:sym typeface="Symbol" pitchFamily="18" charset="2"/>
            </a:endParaRPr>
          </a:p>
        </p:txBody>
      </p:sp>
      <p:sp>
        <p:nvSpPr>
          <p:cNvPr id="1005576" name="Line 8"/>
          <p:cNvSpPr>
            <a:spLocks noChangeShapeType="1"/>
          </p:cNvSpPr>
          <p:nvPr/>
        </p:nvSpPr>
        <p:spPr bwMode="auto">
          <a:xfrm>
            <a:off x="1403362" y="1762126"/>
            <a:ext cx="3175" cy="615554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577" name="Line 9"/>
          <p:cNvSpPr>
            <a:spLocks noChangeShapeType="1"/>
          </p:cNvSpPr>
          <p:nvPr/>
        </p:nvSpPr>
        <p:spPr bwMode="auto">
          <a:xfrm flipH="1">
            <a:off x="7650341" y="2733768"/>
            <a:ext cx="756084" cy="48605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578" name="Rectangle 10"/>
          <p:cNvSpPr>
            <a:spLocks noChangeArrowheads="1"/>
          </p:cNvSpPr>
          <p:nvPr/>
        </p:nvSpPr>
        <p:spPr bwMode="auto">
          <a:xfrm>
            <a:off x="323861" y="3219455"/>
            <a:ext cx="2346325" cy="5313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Deformidades del pie, cambios de presión</a:t>
            </a:r>
          </a:p>
        </p:txBody>
      </p:sp>
      <p:sp>
        <p:nvSpPr>
          <p:cNvPr id="1005579" name="Line 11"/>
          <p:cNvSpPr>
            <a:spLocks noChangeShapeType="1"/>
          </p:cNvSpPr>
          <p:nvPr/>
        </p:nvSpPr>
        <p:spPr bwMode="auto">
          <a:xfrm>
            <a:off x="6084168" y="2571750"/>
            <a:ext cx="1134126" cy="59406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580" name="Rectangle 12"/>
          <p:cNvSpPr>
            <a:spLocks noChangeArrowheads="1"/>
          </p:cNvSpPr>
          <p:nvPr/>
        </p:nvSpPr>
        <p:spPr bwMode="auto">
          <a:xfrm>
            <a:off x="2843227" y="2950368"/>
            <a:ext cx="2319337" cy="76223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PÉRDIDA  DE LA SENSIBILIDAD</a:t>
            </a:r>
          </a:p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PROTECTORA</a:t>
            </a:r>
          </a:p>
        </p:txBody>
      </p:sp>
      <p:sp>
        <p:nvSpPr>
          <p:cNvPr id="1005581" name="Rectangle 13"/>
          <p:cNvSpPr>
            <a:spLocks noChangeArrowheads="1"/>
          </p:cNvSpPr>
          <p:nvPr/>
        </p:nvSpPr>
        <p:spPr bwMode="auto">
          <a:xfrm>
            <a:off x="6588125" y="3274226"/>
            <a:ext cx="2160588" cy="5313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PIEL SECA, FISURAS</a:t>
            </a:r>
          </a:p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MACERACIÓN</a:t>
            </a:r>
          </a:p>
        </p:txBody>
      </p:sp>
      <p:sp>
        <p:nvSpPr>
          <p:cNvPr id="1005582" name="Rectangle 14"/>
          <p:cNvSpPr>
            <a:spLocks noChangeArrowheads="1"/>
          </p:cNvSpPr>
          <p:nvPr/>
        </p:nvSpPr>
        <p:spPr bwMode="auto">
          <a:xfrm>
            <a:off x="4859338" y="2193138"/>
            <a:ext cx="1770062" cy="30056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Alteración </a:t>
            </a:r>
            <a:r>
              <a:rPr lang="es-ES_tradnl" sz="1500" b="1" dirty="0" err="1">
                <a:solidFill>
                  <a:srgbClr val="287AC8"/>
                </a:solidFill>
                <a:latin typeface="Calibri"/>
                <a:cs typeface="+mn-cs"/>
              </a:rPr>
              <a:t>sudoral</a:t>
            </a:r>
            <a:endParaRPr lang="es-ES_tradnl" sz="1500" b="1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583" name="Line 15"/>
          <p:cNvSpPr>
            <a:spLocks noChangeShapeType="1"/>
          </p:cNvSpPr>
          <p:nvPr/>
        </p:nvSpPr>
        <p:spPr bwMode="auto">
          <a:xfrm>
            <a:off x="4572000" y="789552"/>
            <a:ext cx="0" cy="70207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586" name="Line 18"/>
          <p:cNvSpPr>
            <a:spLocks noChangeShapeType="1"/>
          </p:cNvSpPr>
          <p:nvPr/>
        </p:nvSpPr>
        <p:spPr bwMode="auto">
          <a:xfrm>
            <a:off x="1385651" y="3867894"/>
            <a:ext cx="3175" cy="61674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587" name="Line 19"/>
          <p:cNvSpPr>
            <a:spLocks noChangeShapeType="1"/>
          </p:cNvSpPr>
          <p:nvPr/>
        </p:nvSpPr>
        <p:spPr bwMode="auto">
          <a:xfrm>
            <a:off x="1385646" y="2841788"/>
            <a:ext cx="0" cy="26908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588" name="Rectangle 20"/>
          <p:cNvSpPr>
            <a:spLocks noChangeArrowheads="1"/>
          </p:cNvSpPr>
          <p:nvPr/>
        </p:nvSpPr>
        <p:spPr bwMode="auto">
          <a:xfrm>
            <a:off x="6934200" y="2139561"/>
            <a:ext cx="2209800" cy="5313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Alteración de la regulación del </a:t>
            </a:r>
            <a:r>
              <a:rPr lang="es-ES_tradnl" sz="1500" b="1" dirty="0" smtClean="0">
                <a:solidFill>
                  <a:srgbClr val="287AC8"/>
                </a:solidFill>
                <a:latin typeface="Calibri"/>
                <a:cs typeface="+mn-cs"/>
              </a:rPr>
              <a:t>flujo </a:t>
            </a:r>
            <a:r>
              <a:rPr lang="es-ES_tradnl" sz="1500" b="1" dirty="0" err="1" smtClean="0">
                <a:solidFill>
                  <a:srgbClr val="287AC8"/>
                </a:solidFill>
                <a:latin typeface="Calibri"/>
                <a:cs typeface="+mn-cs"/>
              </a:rPr>
              <a:t>sang</a:t>
            </a:r>
            <a:r>
              <a:rPr lang="es-ES_tradnl" sz="1500" b="1" dirty="0" smtClean="0">
                <a:solidFill>
                  <a:srgbClr val="287AC8"/>
                </a:solidFill>
                <a:latin typeface="Calibri"/>
                <a:cs typeface="+mn-cs"/>
              </a:rPr>
              <a:t>.</a:t>
            </a:r>
            <a:endParaRPr lang="es-ES_tradnl" sz="1500" b="1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589" name="Rectangle 21"/>
          <p:cNvSpPr>
            <a:spLocks noChangeArrowheads="1"/>
          </p:cNvSpPr>
          <p:nvPr/>
        </p:nvSpPr>
        <p:spPr bwMode="auto">
          <a:xfrm>
            <a:off x="6443664" y="1545437"/>
            <a:ext cx="1871662" cy="30056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FF0000"/>
                </a:solidFill>
                <a:latin typeface="Calibri"/>
                <a:cs typeface="+mn-cs"/>
              </a:rPr>
              <a:t>Autonómica</a:t>
            </a:r>
          </a:p>
        </p:txBody>
      </p:sp>
      <p:sp>
        <p:nvSpPr>
          <p:cNvPr id="1005590" name="Rectangle 22"/>
          <p:cNvSpPr>
            <a:spLocks noChangeArrowheads="1"/>
          </p:cNvSpPr>
          <p:nvPr/>
        </p:nvSpPr>
        <p:spPr bwMode="auto">
          <a:xfrm>
            <a:off x="467556" y="4569977"/>
            <a:ext cx="1766887" cy="30056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CALLOS</a:t>
            </a:r>
          </a:p>
        </p:txBody>
      </p:sp>
      <p:sp>
        <p:nvSpPr>
          <p:cNvPr id="1005598" name="Line 30"/>
          <p:cNvSpPr>
            <a:spLocks noChangeShapeType="1"/>
          </p:cNvSpPr>
          <p:nvPr/>
        </p:nvSpPr>
        <p:spPr bwMode="auto">
          <a:xfrm flipH="1">
            <a:off x="2249742" y="789552"/>
            <a:ext cx="2322258" cy="64807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599" name="Line 31"/>
          <p:cNvSpPr>
            <a:spLocks noChangeShapeType="1"/>
          </p:cNvSpPr>
          <p:nvPr/>
        </p:nvSpPr>
        <p:spPr bwMode="auto">
          <a:xfrm>
            <a:off x="4572000" y="789552"/>
            <a:ext cx="2214246" cy="70207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600" name="Line 32"/>
          <p:cNvSpPr>
            <a:spLocks noChangeShapeType="1"/>
          </p:cNvSpPr>
          <p:nvPr/>
        </p:nvSpPr>
        <p:spPr bwMode="auto">
          <a:xfrm flipH="1">
            <a:off x="6300800" y="1869281"/>
            <a:ext cx="896937" cy="3238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601" name="Line 33"/>
          <p:cNvSpPr>
            <a:spLocks noChangeShapeType="1"/>
          </p:cNvSpPr>
          <p:nvPr/>
        </p:nvSpPr>
        <p:spPr bwMode="auto">
          <a:xfrm>
            <a:off x="7524756" y="1869282"/>
            <a:ext cx="1223963" cy="21669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5603" name="Line 35"/>
          <p:cNvSpPr>
            <a:spLocks noChangeShapeType="1"/>
          </p:cNvSpPr>
          <p:nvPr/>
        </p:nvSpPr>
        <p:spPr bwMode="auto">
          <a:xfrm>
            <a:off x="4067175" y="1815712"/>
            <a:ext cx="0" cy="113466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pic>
        <p:nvPicPr>
          <p:cNvPr id="24" name="Picture 36" descr="anato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5886" y="1545636"/>
            <a:ext cx="4076700" cy="3113484"/>
          </a:xfrm>
          <a:prstGeom prst="rect">
            <a:avLst/>
          </a:prstGeom>
          <a:noFill/>
        </p:spPr>
      </p:pic>
      <p:sp>
        <p:nvSpPr>
          <p:cNvPr id="25" name="32 CuadroTexto"/>
          <p:cNvSpPr txBox="1">
            <a:spLocks noChangeArrowheads="1"/>
          </p:cNvSpPr>
          <p:nvPr/>
        </p:nvSpPr>
        <p:spPr bwMode="auto">
          <a:xfrm>
            <a:off x="4723502" y="4811635"/>
            <a:ext cx="4125515" cy="2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783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s-ES" altLang="es-ES" sz="1100" dirty="0" err="1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Whittermore</a:t>
            </a:r>
            <a:r>
              <a:rPr lang="es-ES" altLang="es-ES" sz="11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. </a:t>
            </a:r>
            <a:r>
              <a:rPr lang="es-ES" altLang="es-ES" sz="1100" dirty="0" err="1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Advances</a:t>
            </a:r>
            <a:r>
              <a:rPr lang="es-ES" altLang="es-ES" sz="11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in Vascular </a:t>
            </a:r>
            <a:r>
              <a:rPr lang="es-ES" altLang="es-ES" sz="1100" dirty="0" err="1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Surgery</a:t>
            </a:r>
            <a:r>
              <a:rPr lang="es-ES" altLang="es-ES" sz="11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2010, </a:t>
            </a:r>
            <a:r>
              <a:rPr lang="es-ES" altLang="es-ES" sz="1100" dirty="0" err="1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vol</a:t>
            </a:r>
            <a:r>
              <a:rPr lang="es-ES" altLang="es-ES" sz="1100" dirty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0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0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5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5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05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05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05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5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0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0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05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05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0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0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05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05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05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05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0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0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0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0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5" grpId="0" animBg="1"/>
      <p:bldP spid="1005577" grpId="0" animBg="1"/>
      <p:bldP spid="1005579" grpId="0" animBg="1"/>
      <p:bldP spid="1005580" grpId="0" animBg="1"/>
      <p:bldP spid="1005581" grpId="0" animBg="1"/>
      <p:bldP spid="1005582" grpId="0" animBg="1"/>
      <p:bldP spid="1005583" grpId="0" animBg="1"/>
      <p:bldP spid="1005588" grpId="0" animBg="1"/>
      <p:bldP spid="1005589" grpId="0" animBg="1"/>
      <p:bldP spid="1005599" grpId="0" animBg="1"/>
      <p:bldP spid="1005600" grpId="0" animBg="1"/>
      <p:bldP spid="1005601" grpId="0" animBg="1"/>
      <p:bldP spid="10056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ChangeArrowheads="1"/>
          </p:cNvSpPr>
          <p:nvPr/>
        </p:nvSpPr>
        <p:spPr bwMode="auto">
          <a:xfrm>
            <a:off x="539750" y="1491855"/>
            <a:ext cx="1931988" cy="24007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69054" tIns="43199" rIns="69054" bIns="34529">
            <a:spAutoFit/>
          </a:bodyPr>
          <a:lstStyle/>
          <a:p>
            <a:pPr algn="ctr" defTabSz="685783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C5000B"/>
                </a:solidFill>
                <a:latin typeface="Calibri"/>
                <a:cs typeface="+mn-cs"/>
              </a:rPr>
              <a:t>Motora</a:t>
            </a:r>
          </a:p>
        </p:txBody>
      </p:sp>
      <p:sp>
        <p:nvSpPr>
          <p:cNvPr id="1007619" name="Rectangle 3"/>
          <p:cNvSpPr>
            <a:spLocks noChangeArrowheads="1"/>
          </p:cNvSpPr>
          <p:nvPr/>
        </p:nvSpPr>
        <p:spPr bwMode="auto">
          <a:xfrm>
            <a:off x="468313" y="2409830"/>
            <a:ext cx="1712912" cy="30056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Atrofia muscular</a:t>
            </a:r>
          </a:p>
        </p:txBody>
      </p:sp>
      <p:sp>
        <p:nvSpPr>
          <p:cNvPr id="1007620" name="Rectangle 4"/>
          <p:cNvSpPr>
            <a:spLocks noChangeArrowheads="1"/>
          </p:cNvSpPr>
          <p:nvPr/>
        </p:nvSpPr>
        <p:spPr bwMode="auto">
          <a:xfrm>
            <a:off x="3419484" y="519120"/>
            <a:ext cx="2447925" cy="3467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>
                <a:solidFill>
                  <a:prstClr val="white"/>
                </a:solidFill>
              </a:rPr>
              <a:t>NEUROPATÍA</a:t>
            </a:r>
          </a:p>
        </p:txBody>
      </p:sp>
      <p:sp>
        <p:nvSpPr>
          <p:cNvPr id="1007621" name="Rectangle 5"/>
          <p:cNvSpPr>
            <a:spLocks noChangeArrowheads="1"/>
          </p:cNvSpPr>
          <p:nvPr/>
        </p:nvSpPr>
        <p:spPr bwMode="auto">
          <a:xfrm>
            <a:off x="3203589" y="1554563"/>
            <a:ext cx="2062163" cy="2591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69054" tIns="62099" rIns="69054" bIns="34529" anchor="ctr" anchorCtr="1">
            <a:spAutoFit/>
          </a:bodyPr>
          <a:lstStyle/>
          <a:p>
            <a:pPr algn="ctr" defTabSz="685783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C5000B"/>
                </a:solidFill>
                <a:latin typeface="Calibri"/>
                <a:cs typeface="+mn-cs"/>
              </a:rPr>
              <a:t>Sensitiva</a:t>
            </a:r>
            <a:endParaRPr lang="es-ES_tradnl" sz="1500" b="1" dirty="0">
              <a:solidFill>
                <a:srgbClr val="C5000B"/>
              </a:solidFill>
              <a:latin typeface="Calibri"/>
              <a:cs typeface="+mn-cs"/>
              <a:sym typeface="Symbol" pitchFamily="18" charset="2"/>
            </a:endParaRPr>
          </a:p>
        </p:txBody>
      </p:sp>
      <p:sp>
        <p:nvSpPr>
          <p:cNvPr id="1007622" name="Line 6"/>
          <p:cNvSpPr>
            <a:spLocks noChangeShapeType="1"/>
          </p:cNvSpPr>
          <p:nvPr/>
        </p:nvSpPr>
        <p:spPr bwMode="auto">
          <a:xfrm>
            <a:off x="1403362" y="1762126"/>
            <a:ext cx="3175" cy="61555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23" name="Line 7"/>
          <p:cNvSpPr>
            <a:spLocks noChangeShapeType="1"/>
          </p:cNvSpPr>
          <p:nvPr/>
        </p:nvSpPr>
        <p:spPr bwMode="auto">
          <a:xfrm flipH="1">
            <a:off x="7542330" y="2733768"/>
            <a:ext cx="935038" cy="48605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24" name="Rectangle 8"/>
          <p:cNvSpPr>
            <a:spLocks noChangeArrowheads="1"/>
          </p:cNvSpPr>
          <p:nvPr/>
        </p:nvSpPr>
        <p:spPr bwMode="auto">
          <a:xfrm>
            <a:off x="323861" y="3219455"/>
            <a:ext cx="2346325" cy="5313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Deformidades del pie, cambios de presión</a:t>
            </a:r>
          </a:p>
        </p:txBody>
      </p:sp>
      <p:sp>
        <p:nvSpPr>
          <p:cNvPr id="1007625" name="Line 9"/>
          <p:cNvSpPr>
            <a:spLocks noChangeShapeType="1"/>
          </p:cNvSpPr>
          <p:nvPr/>
        </p:nvSpPr>
        <p:spPr bwMode="auto">
          <a:xfrm>
            <a:off x="6443677" y="2733678"/>
            <a:ext cx="936625" cy="54054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26" name="Rectangle 10"/>
          <p:cNvSpPr>
            <a:spLocks noChangeArrowheads="1"/>
          </p:cNvSpPr>
          <p:nvPr/>
        </p:nvSpPr>
        <p:spPr bwMode="auto">
          <a:xfrm>
            <a:off x="2843227" y="2950368"/>
            <a:ext cx="2319337" cy="76223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PÉRDIDA  DE LA SENSIBILIDAD</a:t>
            </a:r>
          </a:p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PROTECTORA</a:t>
            </a:r>
          </a:p>
        </p:txBody>
      </p:sp>
      <p:sp>
        <p:nvSpPr>
          <p:cNvPr id="1007627" name="Rectangle 11"/>
          <p:cNvSpPr>
            <a:spLocks noChangeArrowheads="1"/>
          </p:cNvSpPr>
          <p:nvPr/>
        </p:nvSpPr>
        <p:spPr bwMode="auto">
          <a:xfrm>
            <a:off x="6588125" y="3274226"/>
            <a:ext cx="2160588" cy="5313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PIEL SECA, FISURAS</a:t>
            </a:r>
          </a:p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MACERACIÓN</a:t>
            </a:r>
          </a:p>
        </p:txBody>
      </p:sp>
      <p:sp>
        <p:nvSpPr>
          <p:cNvPr id="1007628" name="Rectangle 12"/>
          <p:cNvSpPr>
            <a:spLocks noChangeArrowheads="1"/>
          </p:cNvSpPr>
          <p:nvPr/>
        </p:nvSpPr>
        <p:spPr bwMode="auto">
          <a:xfrm>
            <a:off x="4859338" y="2193137"/>
            <a:ext cx="1770062" cy="30056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Alteración </a:t>
            </a:r>
            <a:r>
              <a:rPr lang="es-ES_tradnl" sz="1500" b="1" dirty="0" err="1">
                <a:solidFill>
                  <a:srgbClr val="287AC8"/>
                </a:solidFill>
                <a:latin typeface="Calibri"/>
                <a:cs typeface="+mn-cs"/>
              </a:rPr>
              <a:t>sudoral</a:t>
            </a:r>
            <a:endParaRPr lang="es-ES_tradnl" sz="1500" b="1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29" name="Line 13"/>
          <p:cNvSpPr>
            <a:spLocks noChangeShapeType="1"/>
          </p:cNvSpPr>
          <p:nvPr/>
        </p:nvSpPr>
        <p:spPr bwMode="auto">
          <a:xfrm flipH="1">
            <a:off x="4643438" y="897731"/>
            <a:ext cx="0" cy="647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30" name="Line 14"/>
          <p:cNvSpPr>
            <a:spLocks noChangeShapeType="1"/>
          </p:cNvSpPr>
          <p:nvPr/>
        </p:nvSpPr>
        <p:spPr bwMode="auto">
          <a:xfrm>
            <a:off x="1403350" y="3975499"/>
            <a:ext cx="0" cy="64889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31" name="Line 15"/>
          <p:cNvSpPr>
            <a:spLocks noChangeShapeType="1"/>
          </p:cNvSpPr>
          <p:nvPr/>
        </p:nvSpPr>
        <p:spPr bwMode="auto">
          <a:xfrm>
            <a:off x="1331653" y="2787781"/>
            <a:ext cx="17703" cy="43167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32" name="Rectangle 16"/>
          <p:cNvSpPr>
            <a:spLocks noChangeArrowheads="1"/>
          </p:cNvSpPr>
          <p:nvPr/>
        </p:nvSpPr>
        <p:spPr bwMode="auto">
          <a:xfrm>
            <a:off x="6934200" y="2139561"/>
            <a:ext cx="2209800" cy="5313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287AC8"/>
                </a:solidFill>
                <a:latin typeface="Calibri"/>
                <a:cs typeface="+mn-cs"/>
              </a:rPr>
              <a:t>Alteración de la regulación del </a:t>
            </a:r>
            <a:r>
              <a:rPr lang="es-ES_tradnl" sz="1500" b="1" dirty="0" smtClean="0">
                <a:solidFill>
                  <a:srgbClr val="287AC8"/>
                </a:solidFill>
                <a:latin typeface="Calibri"/>
                <a:cs typeface="+mn-cs"/>
              </a:rPr>
              <a:t>flujo </a:t>
            </a:r>
            <a:r>
              <a:rPr lang="es-ES_tradnl" sz="1500" b="1" dirty="0" err="1" smtClean="0">
                <a:solidFill>
                  <a:srgbClr val="287AC8"/>
                </a:solidFill>
                <a:latin typeface="Calibri"/>
                <a:cs typeface="+mn-cs"/>
              </a:rPr>
              <a:t>sang</a:t>
            </a:r>
            <a:r>
              <a:rPr lang="es-ES_tradnl" sz="1500" b="1" dirty="0" smtClean="0">
                <a:solidFill>
                  <a:srgbClr val="287AC8"/>
                </a:solidFill>
                <a:latin typeface="Calibri"/>
                <a:cs typeface="+mn-cs"/>
              </a:rPr>
              <a:t>.</a:t>
            </a:r>
            <a:endParaRPr lang="es-ES_tradnl" sz="1500" b="1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33" name="Rectangle 17"/>
          <p:cNvSpPr>
            <a:spLocks noChangeArrowheads="1"/>
          </p:cNvSpPr>
          <p:nvPr/>
        </p:nvSpPr>
        <p:spPr bwMode="auto">
          <a:xfrm>
            <a:off x="6443664" y="1545437"/>
            <a:ext cx="1871662" cy="3005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C5000B"/>
                </a:solidFill>
                <a:latin typeface="Calibri"/>
                <a:cs typeface="+mn-cs"/>
              </a:rPr>
              <a:t>Autonómica</a:t>
            </a:r>
          </a:p>
        </p:txBody>
      </p:sp>
      <p:sp>
        <p:nvSpPr>
          <p:cNvPr id="1007634" name="Rectangle 18"/>
          <p:cNvSpPr>
            <a:spLocks noChangeArrowheads="1"/>
          </p:cNvSpPr>
          <p:nvPr/>
        </p:nvSpPr>
        <p:spPr bwMode="auto">
          <a:xfrm>
            <a:off x="611202" y="4624394"/>
            <a:ext cx="1766887" cy="30056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 smtClean="0">
                <a:solidFill>
                  <a:srgbClr val="287AC8"/>
                </a:solidFill>
                <a:latin typeface="Calibri"/>
                <a:cs typeface="+mn-cs"/>
              </a:rPr>
              <a:t>CALLOSIDADES</a:t>
            </a:r>
            <a:endParaRPr lang="es-ES_tradnl" sz="1500" b="1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35" name="Line 19"/>
          <p:cNvSpPr>
            <a:spLocks noChangeShapeType="1"/>
          </p:cNvSpPr>
          <p:nvPr/>
        </p:nvSpPr>
        <p:spPr bwMode="auto">
          <a:xfrm flipH="1">
            <a:off x="2268547" y="897733"/>
            <a:ext cx="2319337" cy="59412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36" name="Line 20"/>
          <p:cNvSpPr>
            <a:spLocks noChangeShapeType="1"/>
          </p:cNvSpPr>
          <p:nvPr/>
        </p:nvSpPr>
        <p:spPr bwMode="auto">
          <a:xfrm>
            <a:off x="4787901" y="897731"/>
            <a:ext cx="2089150" cy="6477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37" name="Line 21"/>
          <p:cNvSpPr>
            <a:spLocks noChangeShapeType="1"/>
          </p:cNvSpPr>
          <p:nvPr/>
        </p:nvSpPr>
        <p:spPr bwMode="auto">
          <a:xfrm flipH="1">
            <a:off x="6300800" y="1869281"/>
            <a:ext cx="896937" cy="3238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38" name="Line 22"/>
          <p:cNvSpPr>
            <a:spLocks noChangeShapeType="1"/>
          </p:cNvSpPr>
          <p:nvPr/>
        </p:nvSpPr>
        <p:spPr bwMode="auto">
          <a:xfrm>
            <a:off x="7524756" y="1869283"/>
            <a:ext cx="1223963" cy="27027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39" name="Line 23"/>
          <p:cNvSpPr>
            <a:spLocks noChangeShapeType="1"/>
          </p:cNvSpPr>
          <p:nvPr/>
        </p:nvSpPr>
        <p:spPr bwMode="auto">
          <a:xfrm>
            <a:off x="4067175" y="1815712"/>
            <a:ext cx="0" cy="113466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40" name="Rectangle 24"/>
          <p:cNvSpPr>
            <a:spLocks noChangeArrowheads="1"/>
          </p:cNvSpPr>
          <p:nvPr/>
        </p:nvSpPr>
        <p:spPr bwMode="auto">
          <a:xfrm>
            <a:off x="6732588" y="4245769"/>
            <a:ext cx="2266950" cy="3621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287AC8"/>
                </a:solidFill>
                <a:latin typeface="Calibri"/>
                <a:cs typeface="+mn-cs"/>
                <a:sym typeface="Symbol" pitchFamily="18" charset="2"/>
              </a:rPr>
              <a:t> </a:t>
            </a:r>
            <a:r>
              <a:rPr lang="es-ES_tradnl" b="1" dirty="0">
                <a:solidFill>
                  <a:srgbClr val="287AC8"/>
                </a:solidFill>
                <a:latin typeface="Calibri"/>
                <a:cs typeface="+mn-cs"/>
              </a:rPr>
              <a:t>Reabsorción ósea</a:t>
            </a:r>
          </a:p>
        </p:txBody>
      </p:sp>
      <p:sp>
        <p:nvSpPr>
          <p:cNvPr id="1007641" name="Line 25"/>
          <p:cNvSpPr>
            <a:spLocks noChangeShapeType="1"/>
          </p:cNvSpPr>
          <p:nvPr/>
        </p:nvSpPr>
        <p:spPr bwMode="auto">
          <a:xfrm>
            <a:off x="8964613" y="2950377"/>
            <a:ext cx="0" cy="140374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42" name="Rectangle 26"/>
          <p:cNvSpPr>
            <a:spLocks noChangeArrowheads="1"/>
          </p:cNvSpPr>
          <p:nvPr/>
        </p:nvSpPr>
        <p:spPr bwMode="auto">
          <a:xfrm>
            <a:off x="4356102" y="4245769"/>
            <a:ext cx="1944688" cy="3621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287AC8"/>
                </a:solidFill>
                <a:latin typeface="Calibri"/>
                <a:cs typeface="+mn-cs"/>
              </a:rPr>
              <a:t>Colapso articular</a:t>
            </a:r>
          </a:p>
        </p:txBody>
      </p:sp>
      <p:sp>
        <p:nvSpPr>
          <p:cNvPr id="1007643" name="Rectangle 27"/>
          <p:cNvSpPr>
            <a:spLocks noChangeArrowheads="1"/>
          </p:cNvSpPr>
          <p:nvPr/>
        </p:nvSpPr>
        <p:spPr bwMode="auto">
          <a:xfrm>
            <a:off x="4284663" y="4731544"/>
            <a:ext cx="2449512" cy="36212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srgbClr val="C5000B"/>
                </a:solidFill>
                <a:latin typeface="Calibri"/>
                <a:cs typeface="+mn-cs"/>
              </a:rPr>
              <a:t>PIE DE CHARCOT</a:t>
            </a:r>
          </a:p>
        </p:txBody>
      </p:sp>
      <p:sp>
        <p:nvSpPr>
          <p:cNvPr id="1007644" name="Line 28"/>
          <p:cNvSpPr>
            <a:spLocks noChangeShapeType="1"/>
          </p:cNvSpPr>
          <p:nvPr/>
        </p:nvSpPr>
        <p:spPr bwMode="auto">
          <a:xfrm>
            <a:off x="5508625" y="4569620"/>
            <a:ext cx="0" cy="161925"/>
          </a:xfrm>
          <a:prstGeom prst="line">
            <a:avLst/>
          </a:prstGeom>
          <a:noFill/>
          <a:ln w="28575">
            <a:solidFill>
              <a:srgbClr val="4F81BD"/>
            </a:solidFill>
            <a:prstDash val="sysDot"/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  <p:sp>
        <p:nvSpPr>
          <p:cNvPr id="1007645" name="Line 29"/>
          <p:cNvSpPr>
            <a:spLocks noChangeShapeType="1"/>
          </p:cNvSpPr>
          <p:nvPr/>
        </p:nvSpPr>
        <p:spPr bwMode="auto">
          <a:xfrm flipH="1">
            <a:off x="6300789" y="4407694"/>
            <a:ext cx="431800" cy="0"/>
          </a:xfrm>
          <a:prstGeom prst="line">
            <a:avLst/>
          </a:prstGeom>
          <a:noFill/>
          <a:ln w="28575">
            <a:solidFill>
              <a:srgbClr val="4F81BD"/>
            </a:solidFill>
            <a:prstDash val="sysDot"/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287AC8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07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07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07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07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07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07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07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07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07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07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07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07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7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7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7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7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7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7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7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7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0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07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07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7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07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18" grpId="0" animBg="1"/>
      <p:bldP spid="1007619" grpId="0" animBg="1"/>
      <p:bldP spid="1007621" grpId="0" animBg="1"/>
      <p:bldP spid="1007622" grpId="0" animBg="1"/>
      <p:bldP spid="1007624" grpId="0" animBg="1"/>
      <p:bldP spid="1007626" grpId="0" animBg="1"/>
      <p:bldP spid="1007629" grpId="0" animBg="1"/>
      <p:bldP spid="1007630" grpId="0" animBg="1"/>
      <p:bldP spid="1007631" grpId="0" animBg="1"/>
      <p:bldP spid="1007634" grpId="0" animBg="1"/>
      <p:bldP spid="1007635" grpId="0" animBg="1"/>
      <p:bldP spid="1007639" grpId="0" animBg="1"/>
      <p:bldP spid="1007640" grpId="0" animBg="1"/>
      <p:bldP spid="1007641" grpId="0" animBg="1"/>
      <p:bldP spid="1007642" grpId="0" animBg="1"/>
      <p:bldP spid="1007643" grpId="0" animBg="1"/>
      <p:bldP spid="1007644" grpId="0" animBg="1"/>
      <p:bldP spid="10076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ChangeArrowheads="1"/>
          </p:cNvSpPr>
          <p:nvPr/>
        </p:nvSpPr>
        <p:spPr bwMode="auto">
          <a:xfrm>
            <a:off x="539750" y="1491855"/>
            <a:ext cx="1931988" cy="24007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69054" tIns="43199" rIns="69054" bIns="34529">
            <a:spAutoFit/>
          </a:bodyPr>
          <a:lstStyle/>
          <a:p>
            <a:pPr algn="ctr" defTabSz="685783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C5000B"/>
                </a:solidFill>
                <a:latin typeface="Calibri"/>
                <a:cs typeface="+mn-cs"/>
              </a:rPr>
              <a:t>Motora</a:t>
            </a:r>
          </a:p>
        </p:txBody>
      </p:sp>
      <p:sp>
        <p:nvSpPr>
          <p:cNvPr id="1013763" name="Rectangle 3"/>
          <p:cNvSpPr>
            <a:spLocks noChangeArrowheads="1"/>
          </p:cNvSpPr>
          <p:nvPr/>
        </p:nvSpPr>
        <p:spPr bwMode="auto">
          <a:xfrm>
            <a:off x="468313" y="2409830"/>
            <a:ext cx="1712912" cy="300565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004586"/>
                </a:solidFill>
                <a:latin typeface="Calibri"/>
                <a:cs typeface="+mn-cs"/>
              </a:rPr>
              <a:t>Atrofia muscular</a:t>
            </a:r>
          </a:p>
        </p:txBody>
      </p:sp>
      <p:sp>
        <p:nvSpPr>
          <p:cNvPr id="1013764" name="Rectangle 4"/>
          <p:cNvSpPr>
            <a:spLocks noChangeArrowheads="1"/>
          </p:cNvSpPr>
          <p:nvPr/>
        </p:nvSpPr>
        <p:spPr bwMode="auto">
          <a:xfrm>
            <a:off x="3167857" y="465524"/>
            <a:ext cx="2808311" cy="3467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800" b="1" dirty="0" smtClean="0">
                <a:solidFill>
                  <a:prstClr val="white"/>
                </a:solidFill>
              </a:rPr>
              <a:t>NEUROPATÍA</a:t>
            </a:r>
            <a:endParaRPr lang="es-ES_tradnl" sz="1800" b="1" dirty="0">
              <a:solidFill>
                <a:srgbClr val="004586"/>
              </a:solidFill>
            </a:endParaRPr>
          </a:p>
        </p:txBody>
      </p:sp>
      <p:sp>
        <p:nvSpPr>
          <p:cNvPr id="1013765" name="Rectangle 5"/>
          <p:cNvSpPr>
            <a:spLocks noChangeArrowheads="1"/>
          </p:cNvSpPr>
          <p:nvPr/>
        </p:nvSpPr>
        <p:spPr bwMode="auto">
          <a:xfrm>
            <a:off x="3203589" y="1554563"/>
            <a:ext cx="2062163" cy="25915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69054" tIns="62099" rIns="69054" bIns="34529" anchor="ctr" anchorCtr="1">
            <a:spAutoFit/>
          </a:bodyPr>
          <a:lstStyle/>
          <a:p>
            <a:pPr algn="ctr" defTabSz="685783" eaLnBrk="0" fontAlgn="auto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C5000B"/>
                </a:solidFill>
                <a:latin typeface="Calibri"/>
                <a:cs typeface="+mn-cs"/>
              </a:rPr>
              <a:t>Sensitiva</a:t>
            </a:r>
            <a:endParaRPr lang="es-ES_tradnl" sz="1500" b="1" dirty="0">
              <a:solidFill>
                <a:srgbClr val="C5000B"/>
              </a:solidFill>
              <a:latin typeface="Calibri"/>
              <a:cs typeface="+mn-cs"/>
              <a:sym typeface="Symbol" pitchFamily="18" charset="2"/>
            </a:endParaRPr>
          </a:p>
        </p:txBody>
      </p:sp>
      <p:sp>
        <p:nvSpPr>
          <p:cNvPr id="1013766" name="Line 6"/>
          <p:cNvSpPr>
            <a:spLocks noChangeShapeType="1"/>
          </p:cNvSpPr>
          <p:nvPr/>
        </p:nvSpPr>
        <p:spPr bwMode="auto">
          <a:xfrm>
            <a:off x="1403362" y="1762126"/>
            <a:ext cx="3175" cy="615554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67" name="Line 7"/>
          <p:cNvSpPr>
            <a:spLocks noChangeShapeType="1"/>
          </p:cNvSpPr>
          <p:nvPr/>
        </p:nvSpPr>
        <p:spPr bwMode="auto">
          <a:xfrm flipH="1">
            <a:off x="7524764" y="2733775"/>
            <a:ext cx="1043693" cy="553549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68" name="Rectangle 8"/>
          <p:cNvSpPr>
            <a:spLocks noChangeArrowheads="1"/>
          </p:cNvSpPr>
          <p:nvPr/>
        </p:nvSpPr>
        <p:spPr bwMode="auto">
          <a:xfrm>
            <a:off x="323861" y="3219455"/>
            <a:ext cx="2346325" cy="531397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004586"/>
                </a:solidFill>
                <a:latin typeface="Calibri"/>
                <a:cs typeface="+mn-cs"/>
              </a:rPr>
              <a:t>Deformidades del pie, cambios de presión</a:t>
            </a:r>
          </a:p>
        </p:txBody>
      </p:sp>
      <p:sp>
        <p:nvSpPr>
          <p:cNvPr id="1013769" name="Line 9"/>
          <p:cNvSpPr>
            <a:spLocks noChangeShapeType="1"/>
          </p:cNvSpPr>
          <p:nvPr/>
        </p:nvSpPr>
        <p:spPr bwMode="auto">
          <a:xfrm>
            <a:off x="6354199" y="2571751"/>
            <a:ext cx="1026090" cy="702470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70" name="Rectangle 10"/>
          <p:cNvSpPr>
            <a:spLocks noChangeArrowheads="1"/>
          </p:cNvSpPr>
          <p:nvPr/>
        </p:nvSpPr>
        <p:spPr bwMode="auto">
          <a:xfrm>
            <a:off x="2843227" y="2950368"/>
            <a:ext cx="2319337" cy="762230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004586"/>
                </a:solidFill>
                <a:latin typeface="Calibri"/>
                <a:cs typeface="+mn-cs"/>
              </a:rPr>
              <a:t>PÉRDIDA  DE LA SENSIBILIDAD</a:t>
            </a:r>
          </a:p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004586"/>
                </a:solidFill>
                <a:latin typeface="Calibri"/>
                <a:cs typeface="+mn-cs"/>
              </a:rPr>
              <a:t>PROTECTORA</a:t>
            </a:r>
          </a:p>
        </p:txBody>
      </p:sp>
      <p:sp>
        <p:nvSpPr>
          <p:cNvPr id="1013771" name="Rectangle 11"/>
          <p:cNvSpPr>
            <a:spLocks noChangeArrowheads="1"/>
          </p:cNvSpPr>
          <p:nvPr/>
        </p:nvSpPr>
        <p:spPr bwMode="auto">
          <a:xfrm>
            <a:off x="6588125" y="3274226"/>
            <a:ext cx="2160588" cy="531397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004586"/>
                </a:solidFill>
                <a:latin typeface="Calibri"/>
                <a:cs typeface="+mn-cs"/>
              </a:rPr>
              <a:t>PIEL SECA, FISURAS</a:t>
            </a:r>
          </a:p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004586"/>
                </a:solidFill>
                <a:latin typeface="Calibri"/>
                <a:cs typeface="+mn-cs"/>
              </a:rPr>
              <a:t>MACERACIÓN</a:t>
            </a:r>
          </a:p>
        </p:txBody>
      </p:sp>
      <p:sp>
        <p:nvSpPr>
          <p:cNvPr id="1013772" name="Rectangle 12"/>
          <p:cNvSpPr>
            <a:spLocks noChangeArrowheads="1"/>
          </p:cNvSpPr>
          <p:nvPr/>
        </p:nvSpPr>
        <p:spPr bwMode="auto">
          <a:xfrm>
            <a:off x="4859338" y="2193138"/>
            <a:ext cx="1770062" cy="300565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004586"/>
                </a:solidFill>
                <a:latin typeface="Calibri"/>
                <a:cs typeface="+mn-cs"/>
              </a:rPr>
              <a:t>Alteración </a:t>
            </a:r>
            <a:r>
              <a:rPr lang="es-ES_tradnl" sz="1500" b="1" dirty="0" err="1">
                <a:solidFill>
                  <a:srgbClr val="004586"/>
                </a:solidFill>
                <a:latin typeface="Calibri"/>
                <a:cs typeface="+mn-cs"/>
              </a:rPr>
              <a:t>sudoral</a:t>
            </a:r>
            <a:endParaRPr lang="es-ES_tradnl" sz="1500" b="1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73" name="Line 13"/>
          <p:cNvSpPr>
            <a:spLocks noChangeShapeType="1"/>
          </p:cNvSpPr>
          <p:nvPr/>
        </p:nvSpPr>
        <p:spPr bwMode="auto">
          <a:xfrm flipH="1">
            <a:off x="4643438" y="897731"/>
            <a:ext cx="0" cy="647700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74" name="Line 14"/>
          <p:cNvSpPr>
            <a:spLocks noChangeShapeType="1"/>
          </p:cNvSpPr>
          <p:nvPr/>
        </p:nvSpPr>
        <p:spPr bwMode="auto">
          <a:xfrm>
            <a:off x="1439665" y="3867896"/>
            <a:ext cx="3175" cy="561975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75" name="Line 15"/>
          <p:cNvSpPr>
            <a:spLocks noChangeShapeType="1"/>
          </p:cNvSpPr>
          <p:nvPr/>
        </p:nvSpPr>
        <p:spPr bwMode="auto">
          <a:xfrm>
            <a:off x="1385646" y="2787782"/>
            <a:ext cx="0" cy="269081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76" name="Rectangle 16"/>
          <p:cNvSpPr>
            <a:spLocks noChangeArrowheads="1"/>
          </p:cNvSpPr>
          <p:nvPr/>
        </p:nvSpPr>
        <p:spPr bwMode="auto">
          <a:xfrm>
            <a:off x="6934200" y="2139560"/>
            <a:ext cx="2209800" cy="531397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004586"/>
                </a:solidFill>
                <a:latin typeface="Calibri"/>
                <a:cs typeface="+mn-cs"/>
              </a:rPr>
              <a:t>Alteración de la regulación del flujo</a:t>
            </a:r>
          </a:p>
        </p:txBody>
      </p:sp>
      <p:sp>
        <p:nvSpPr>
          <p:cNvPr id="1013777" name="Rectangle 17"/>
          <p:cNvSpPr>
            <a:spLocks noChangeArrowheads="1"/>
          </p:cNvSpPr>
          <p:nvPr/>
        </p:nvSpPr>
        <p:spPr bwMode="auto">
          <a:xfrm>
            <a:off x="6443664" y="1545437"/>
            <a:ext cx="1871662" cy="3005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>
                <a:solidFill>
                  <a:srgbClr val="C5000B"/>
                </a:solidFill>
                <a:latin typeface="Calibri"/>
                <a:cs typeface="+mn-cs"/>
              </a:rPr>
              <a:t>Autonómica</a:t>
            </a:r>
          </a:p>
        </p:txBody>
      </p:sp>
      <p:sp>
        <p:nvSpPr>
          <p:cNvPr id="1013778" name="Rectangle 18"/>
          <p:cNvSpPr>
            <a:spLocks noChangeArrowheads="1"/>
          </p:cNvSpPr>
          <p:nvPr/>
        </p:nvSpPr>
        <p:spPr bwMode="auto">
          <a:xfrm>
            <a:off x="611202" y="4624394"/>
            <a:ext cx="1766887" cy="300565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500" b="1" dirty="0" smtClean="0">
                <a:solidFill>
                  <a:srgbClr val="004586"/>
                </a:solidFill>
                <a:latin typeface="Calibri"/>
                <a:cs typeface="+mn-cs"/>
              </a:rPr>
              <a:t>CALLOSIDAD</a:t>
            </a:r>
            <a:endParaRPr lang="es-ES_tradnl" sz="1500" b="1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79" name="Line 19"/>
          <p:cNvSpPr>
            <a:spLocks noChangeShapeType="1"/>
          </p:cNvSpPr>
          <p:nvPr/>
        </p:nvSpPr>
        <p:spPr bwMode="auto">
          <a:xfrm flipH="1">
            <a:off x="2268547" y="897733"/>
            <a:ext cx="2319337" cy="594122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80" name="Line 20"/>
          <p:cNvSpPr>
            <a:spLocks noChangeShapeType="1"/>
          </p:cNvSpPr>
          <p:nvPr/>
        </p:nvSpPr>
        <p:spPr bwMode="auto">
          <a:xfrm>
            <a:off x="4787901" y="897731"/>
            <a:ext cx="2089150" cy="647700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81" name="Line 21"/>
          <p:cNvSpPr>
            <a:spLocks noChangeShapeType="1"/>
          </p:cNvSpPr>
          <p:nvPr/>
        </p:nvSpPr>
        <p:spPr bwMode="auto">
          <a:xfrm flipH="1">
            <a:off x="6300800" y="1869281"/>
            <a:ext cx="896937" cy="323850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82" name="Line 22"/>
          <p:cNvSpPr>
            <a:spLocks noChangeShapeType="1"/>
          </p:cNvSpPr>
          <p:nvPr/>
        </p:nvSpPr>
        <p:spPr bwMode="auto">
          <a:xfrm>
            <a:off x="7524756" y="1869282"/>
            <a:ext cx="1223963" cy="216694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C5000B"/>
              </a:solidFill>
              <a:latin typeface="Calibri"/>
              <a:cs typeface="+mn-cs"/>
            </a:endParaRPr>
          </a:p>
        </p:txBody>
      </p:sp>
      <p:sp>
        <p:nvSpPr>
          <p:cNvPr id="1013783" name="Line 23"/>
          <p:cNvSpPr>
            <a:spLocks noChangeShapeType="1"/>
          </p:cNvSpPr>
          <p:nvPr/>
        </p:nvSpPr>
        <p:spPr bwMode="auto">
          <a:xfrm>
            <a:off x="4067175" y="1815712"/>
            <a:ext cx="0" cy="1134665"/>
          </a:xfrm>
          <a:prstGeom prst="line">
            <a:avLst/>
          </a:prstGeom>
          <a:noFill/>
          <a:ln w="28575">
            <a:solidFill>
              <a:srgbClr val="4F81BD"/>
            </a:solidFill>
            <a:round/>
            <a:headEnd type="none" w="sm" len="sm"/>
            <a:tailEnd type="stealth" w="med" len="med"/>
          </a:ln>
          <a:effectLst/>
        </p:spPr>
        <p:txBody>
          <a:bodyPr wrap="none" lIns="68579" tIns="34289" rIns="68579" bIns="34289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84" name="Line 24"/>
          <p:cNvSpPr>
            <a:spLocks noChangeShapeType="1"/>
          </p:cNvSpPr>
          <p:nvPr/>
        </p:nvSpPr>
        <p:spPr bwMode="auto">
          <a:xfrm>
            <a:off x="5219700" y="1815703"/>
            <a:ext cx="0" cy="2376488"/>
          </a:xfrm>
          <a:prstGeom prst="line">
            <a:avLst/>
          </a:prstGeom>
          <a:noFill/>
          <a:ln w="28575">
            <a:solidFill>
              <a:srgbClr val="4F81BD"/>
            </a:solidFill>
            <a:prstDash val="sysDot"/>
            <a:round/>
            <a:headEnd/>
            <a:tailEnd/>
          </a:ln>
          <a:effectLst/>
        </p:spPr>
        <p:txBody>
          <a:bodyPr lIns="68579" tIns="34289" rIns="68579" bIns="34289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rgbClr val="004586"/>
              </a:solidFill>
              <a:latin typeface="Calibri"/>
              <a:cs typeface="+mn-cs"/>
            </a:endParaRPr>
          </a:p>
        </p:txBody>
      </p:sp>
      <p:sp>
        <p:nvSpPr>
          <p:cNvPr id="1013785" name="Rectangle 25"/>
          <p:cNvSpPr>
            <a:spLocks noChangeArrowheads="1"/>
          </p:cNvSpPr>
          <p:nvPr/>
        </p:nvSpPr>
        <p:spPr bwMode="auto">
          <a:xfrm>
            <a:off x="4140203" y="4192198"/>
            <a:ext cx="3488265" cy="1054617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wrap="square" lIns="69054" tIns="34529" rIns="69054" bIns="34529">
            <a:spAutoFit/>
          </a:bodyPr>
          <a:lstStyle/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>
                <a:solidFill>
                  <a:srgbClr val="004586"/>
                </a:solidFill>
                <a:latin typeface="Calibri"/>
                <a:cs typeface="+mn-cs"/>
              </a:rPr>
              <a:t>Sintomatología (en calcetín):</a:t>
            </a:r>
          </a:p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>
                <a:solidFill>
                  <a:srgbClr val="004586"/>
                </a:solidFill>
                <a:latin typeface="Calibri"/>
                <a:cs typeface="+mn-cs"/>
              </a:rPr>
              <a:t>Parestesias, disestesias, calambres</a:t>
            </a:r>
          </a:p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>
                <a:solidFill>
                  <a:srgbClr val="004586"/>
                </a:solidFill>
                <a:latin typeface="Calibri"/>
                <a:cs typeface="+mn-cs"/>
              </a:rPr>
              <a:t>Predominio </a:t>
            </a:r>
            <a:r>
              <a:rPr lang="es-ES_tradnl" sz="1600" b="1" dirty="0" smtClean="0">
                <a:solidFill>
                  <a:srgbClr val="004586"/>
                </a:solidFill>
                <a:latin typeface="Calibri"/>
                <a:cs typeface="+mn-cs"/>
              </a:rPr>
              <a:t>nocturno</a:t>
            </a:r>
          </a:p>
          <a:p>
            <a:pPr algn="ctr" defTabSz="685783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smtClean="0">
                <a:solidFill>
                  <a:srgbClr val="C5000B"/>
                </a:solidFill>
                <a:latin typeface="Calibri"/>
                <a:cs typeface="+mn-cs"/>
              </a:rPr>
              <a:t>PNDS</a:t>
            </a:r>
            <a:endParaRPr lang="es-ES_tradnl" sz="1600" b="1" dirty="0">
              <a:solidFill>
                <a:srgbClr val="C5000B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13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13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1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1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13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13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1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1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13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13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1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1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1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1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13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13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13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13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13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13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13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13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13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13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1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1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1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1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1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1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1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1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1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1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1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13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1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1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2" grpId="0" animBg="1"/>
      <p:bldP spid="1013763" grpId="0" animBg="1"/>
      <p:bldP spid="1013766" grpId="0" animBg="1"/>
      <p:bldP spid="1013767" grpId="0" animBg="1"/>
      <p:bldP spid="1013768" grpId="0" animBg="1"/>
      <p:bldP spid="1013769" grpId="0" animBg="1"/>
      <p:bldP spid="1013771" grpId="0" animBg="1"/>
      <p:bldP spid="1013772" grpId="0" animBg="1"/>
      <p:bldP spid="1013774" grpId="0" animBg="1"/>
      <p:bldP spid="1013775" grpId="0" animBg="1"/>
      <p:bldP spid="1013776" grpId="0" animBg="1"/>
      <p:bldP spid="1013777" grpId="0" animBg="1"/>
      <p:bldP spid="1013778" grpId="0" animBg="1"/>
      <p:bldP spid="1013779" grpId="0" animBg="1"/>
      <p:bldP spid="1013780" grpId="0" animBg="1"/>
      <p:bldP spid="1013781" grpId="0" animBg="1"/>
      <p:bldP spid="1013782" grpId="0" animBg="1"/>
      <p:bldP spid="1013784" grpId="0" animBg="1"/>
      <p:bldP spid="10137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9" name="Group 29"/>
          <p:cNvGraphicFramePr>
            <a:graphicFrameLocks noGrp="1"/>
          </p:cNvGraphicFramePr>
          <p:nvPr/>
        </p:nvGraphicFramePr>
        <p:xfrm>
          <a:off x="2627313" y="796531"/>
          <a:ext cx="6430962" cy="3984044"/>
        </p:xfrm>
        <a:graphic>
          <a:graphicData uri="http://schemas.openxmlformats.org/drawingml/2006/table">
            <a:tbl>
              <a:tblPr/>
              <a:tblGrid>
                <a:gridCol w="2554287"/>
                <a:gridCol w="1477963"/>
                <a:gridCol w="2398712"/>
              </a:tblGrid>
              <a:tr h="58936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Identificación sistemática de la neuropatía</a:t>
                      </a:r>
                    </a:p>
                  </a:txBody>
                  <a:tcPr marL="91421" marR="91421" marT="34283" marB="34283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23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Monofilamento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Semmes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Weinstein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1421" marR="91421" marT="34283" marB="34283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34283" marB="3428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Ausencia de percepción en uno o más puntos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34283" marB="34283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Diapasón ( 128 Hz)</a:t>
                      </a:r>
                    </a:p>
                  </a:txBody>
                  <a:tcPr marL="91421" marR="91421" marT="34283" marB="34283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34283" marB="3428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Percepción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anómala de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 vibración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34283" marB="34283" horzOverflow="overflow">
                    <a:lnL>
                      <a:noFill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187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7413" y="1663314"/>
            <a:ext cx="1516062" cy="99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9" y="3327834"/>
            <a:ext cx="719137" cy="7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25" t="6233" r="4366" b="11177"/>
          <a:stretch>
            <a:fillRect/>
          </a:stretch>
        </p:blipFill>
        <p:spPr bwMode="auto">
          <a:xfrm>
            <a:off x="5580112" y="3381842"/>
            <a:ext cx="881062" cy="62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9" name="3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64" y="735807"/>
            <a:ext cx="2544763" cy="42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422275" y="157173"/>
            <a:ext cx="8229600" cy="57388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Exploración de la neuropatía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918346"/>
            <a:ext cx="2190750" cy="122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i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2159804"/>
            <a:ext cx="1322388" cy="8239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57250"/>
          </a:xfrm>
          <a:noFill/>
          <a:ln/>
        </p:spPr>
        <p:txBody>
          <a:bodyPr>
            <a:normAutofit fontScale="90000"/>
          </a:bodyPr>
          <a:lstStyle/>
          <a:p>
            <a:r>
              <a:rPr lang="es-ES" sz="4000"/>
              <a:t> </a:t>
            </a:r>
            <a:r>
              <a:rPr lang="es-ES_tradnl" sz="4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Exploración con monofilamento: técnica</a:t>
            </a:r>
            <a:endParaRPr lang="es-ES" sz="4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23656" name="Picture 8" descr="P10106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1" y="1275160"/>
            <a:ext cx="3375025" cy="1899047"/>
          </a:xfrm>
          <a:prstGeom prst="rect">
            <a:avLst/>
          </a:prstGeom>
          <a:noFill/>
        </p:spPr>
      </p:pic>
      <p:sp>
        <p:nvSpPr>
          <p:cNvPr id="923658" name="Text Box 10"/>
          <p:cNvSpPr txBox="1">
            <a:spLocks noChangeArrowheads="1"/>
          </p:cNvSpPr>
          <p:nvPr/>
        </p:nvSpPr>
        <p:spPr bwMode="auto">
          <a:xfrm>
            <a:off x="4572000" y="1707357"/>
            <a:ext cx="36734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</a:rPr>
              <a:t>1. Explicarle la técnica al paciente con demostración en la mano</a:t>
            </a: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923659" name="Text Box 11"/>
          <p:cNvSpPr txBox="1">
            <a:spLocks noChangeArrowheads="1"/>
          </p:cNvSpPr>
          <p:nvPr/>
        </p:nvSpPr>
        <p:spPr bwMode="auto">
          <a:xfrm>
            <a:off x="1258888" y="3489723"/>
            <a:ext cx="35290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</a:rPr>
              <a:t>2. Cogiendo el monofilamento por el mango tocar los puntos elegidos en posición perpendicular al plano de la planta</a:t>
            </a: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923660" name="Text Box 12"/>
          <p:cNvSpPr txBox="1">
            <a:spLocks noChangeArrowheads="1"/>
          </p:cNvSpPr>
          <p:nvPr/>
        </p:nvSpPr>
        <p:spPr bwMode="auto">
          <a:xfrm>
            <a:off x="4859339" y="3436144"/>
            <a:ext cx="388778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</a:rPr>
              <a:t>3. Hacer presión hasta que el monofilamento se doble con un solo toque (1,5 seg)</a:t>
            </a:r>
          </a:p>
          <a:p>
            <a:pPr>
              <a:spcBef>
                <a:spcPct val="50000"/>
              </a:spcBef>
            </a:pPr>
            <a:r>
              <a:rPr lang="es-ES_tradnl" sz="2000" b="1">
                <a:solidFill>
                  <a:schemeClr val="bg1"/>
                </a:solidFill>
              </a:rPr>
              <a:t>4. Repetir los puntos en que no lo haya notado al terminar la secuencia</a:t>
            </a:r>
            <a:endParaRPr lang="es-ES" sz="2000" b="1">
              <a:solidFill>
                <a:schemeClr val="bg1"/>
              </a:solidFill>
            </a:endParaRPr>
          </a:p>
        </p:txBody>
      </p:sp>
      <p:pic>
        <p:nvPicPr>
          <p:cNvPr id="923661" name="Picture 13" descr="P10008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21582"/>
            <a:ext cx="3313112" cy="1865710"/>
          </a:xfrm>
          <a:prstGeom prst="rect">
            <a:avLst/>
          </a:prstGeom>
          <a:noFill/>
        </p:spPr>
      </p:pic>
      <p:pic>
        <p:nvPicPr>
          <p:cNvPr id="923662" name="Picture 14" descr="P10008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162300"/>
            <a:ext cx="3522662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92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2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8" grpId="0"/>
      <p:bldP spid="9236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http://www.clipartbest.com/cliparts/RiA/6aq/RiA6aqxLT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96" t="7178" r="20438" b="5466"/>
          <a:stretch>
            <a:fillRect/>
          </a:stretch>
        </p:blipFill>
        <p:spPr bwMode="auto">
          <a:xfrm>
            <a:off x="1162050" y="1157288"/>
            <a:ext cx="1670050" cy="25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http://www.diabetes.bayer.es/blog/wp-content/uploads/2013/06/Post-3-Paco-enfermedad-rena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1976" y="2144316"/>
            <a:ext cx="409575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http://periodicomedico.com/wp-content/uploads/2014/09/p3.jpg"/>
          <p:cNvPicPr>
            <a:picLocks noChangeAspect="1" noChangeArrowheads="1"/>
          </p:cNvPicPr>
          <p:nvPr/>
        </p:nvPicPr>
        <p:blipFill>
          <a:blip r:embed="rId5" cstate="print"/>
          <a:srcRect r="67747"/>
          <a:stretch>
            <a:fillRect/>
          </a:stretch>
        </p:blipFill>
        <p:spPr bwMode="auto">
          <a:xfrm rot="374353">
            <a:off x="2787651" y="3019426"/>
            <a:ext cx="506413" cy="76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http://2.bp.blogspot.com/-hZTuuUJPMCQ/VBTJJZXKZmI/AAAAAAAAJuY/Z0nqTcD5xBw/s1600/enfermedad%2Bcoronaria%2B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12662"/>
          <a:stretch>
            <a:fillRect/>
          </a:stretch>
        </p:blipFill>
        <p:spPr bwMode="auto">
          <a:xfrm>
            <a:off x="2027239" y="1749028"/>
            <a:ext cx="331787" cy="27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http://clinidiabet.com/es/infodiabetes/educacion/complicaciones/cronicas/images/17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2787253"/>
            <a:ext cx="685800" cy="66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4" descr="http://2015.doctorvid.com/img/cargas/acv-isquemico.jpg"/>
          <p:cNvPicPr>
            <a:picLocks noChangeAspect="1" noChangeArrowheads="1"/>
          </p:cNvPicPr>
          <p:nvPr/>
        </p:nvPicPr>
        <p:blipFill>
          <a:blip r:embed="rId8" cstate="print"/>
          <a:srcRect l="20338" r="8469"/>
          <a:stretch>
            <a:fillRect/>
          </a:stretch>
        </p:blipFill>
        <p:spPr bwMode="auto">
          <a:xfrm>
            <a:off x="2327276" y="1094185"/>
            <a:ext cx="1209675" cy="44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17"/>
          <p:cNvSpPr txBox="1">
            <a:spLocks noChangeArrowheads="1"/>
          </p:cNvSpPr>
          <p:nvPr/>
        </p:nvSpPr>
        <p:spPr bwMode="auto">
          <a:xfrm>
            <a:off x="372533" y="80070"/>
            <a:ext cx="8514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altLang="es-ES_tradnl" sz="3200" b="1" dirty="0">
                <a:solidFill>
                  <a:srgbClr val="761636"/>
                </a:solidFill>
                <a:latin typeface="Univers 67 Condensed" pitchFamily="50" charset="0"/>
              </a:rPr>
              <a:t>Complicaciones de la diabetes </a:t>
            </a:r>
            <a:r>
              <a:rPr lang="es-ES_tradnl" altLang="es-ES_tradnl" sz="3200" b="1" dirty="0" smtClean="0">
                <a:solidFill>
                  <a:srgbClr val="761636"/>
                </a:solidFill>
                <a:latin typeface="Univers 67 Condensed" pitchFamily="50" charset="0"/>
              </a:rPr>
              <a:t>2</a:t>
            </a:r>
            <a:endParaRPr lang="es-ES_tradnl" altLang="es-ES_tradnl" sz="3200" b="1" dirty="0">
              <a:solidFill>
                <a:srgbClr val="761636"/>
              </a:solidFill>
              <a:latin typeface="Univers 67 Condensed" pitchFamily="5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35251" y="2951560"/>
            <a:ext cx="796925" cy="902494"/>
          </a:xfrm>
          <a:prstGeom prst="rect">
            <a:avLst/>
          </a:prstGeom>
          <a:noFill/>
          <a:ln w="57150">
            <a:solidFill>
              <a:srgbClr val="7616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154" name="TextBox 23"/>
          <p:cNvSpPr txBox="1">
            <a:spLocks noChangeArrowheads="1"/>
          </p:cNvSpPr>
          <p:nvPr/>
        </p:nvSpPr>
        <p:spPr bwMode="auto">
          <a:xfrm>
            <a:off x="1992314" y="3996928"/>
            <a:ext cx="2255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altLang="es-ES_tradnl" sz="2000" b="1">
                <a:solidFill>
                  <a:srgbClr val="761636"/>
                </a:solidFill>
                <a:latin typeface="Univers 67 Condensed" pitchFamily="50" charset="0"/>
              </a:rPr>
              <a:t>PIE DIABÉTICO</a:t>
            </a:r>
          </a:p>
        </p:txBody>
      </p:sp>
      <p:pic>
        <p:nvPicPr>
          <p:cNvPr id="6155" name="Picture 4" descr="http://dtc.ucsf.edu/images-spanish/charts/5.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" t="10178" r="8820"/>
          <a:stretch>
            <a:fillRect/>
          </a:stretch>
        </p:blipFill>
        <p:spPr bwMode="auto">
          <a:xfrm>
            <a:off x="1298575" y="1094185"/>
            <a:ext cx="447675" cy="38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2109788" y="3001566"/>
            <a:ext cx="525462" cy="484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2 CuadroTexto"/>
          <p:cNvSpPr txBox="1">
            <a:spLocks noChangeArrowheads="1"/>
          </p:cNvSpPr>
          <p:nvPr/>
        </p:nvSpPr>
        <p:spPr bwMode="auto">
          <a:xfrm>
            <a:off x="4248151" y="786705"/>
            <a:ext cx="4000500" cy="20005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_tradnl" sz="1600" dirty="0">
                <a:solidFill>
                  <a:srgbClr val="761636"/>
                </a:solidFill>
                <a:latin typeface="Univers 67 Condensed" pitchFamily="50" charset="0"/>
              </a:rPr>
              <a:t>Complicación </a:t>
            </a:r>
            <a:r>
              <a:rPr lang="es-ES" altLang="es-ES_tradnl" sz="3200" dirty="0">
                <a:solidFill>
                  <a:srgbClr val="761636"/>
                </a:solidFill>
                <a:latin typeface="Univers 67 Condensed" pitchFamily="50" charset="0"/>
              </a:rPr>
              <a:t>grave</a:t>
            </a:r>
            <a:r>
              <a:rPr lang="es-ES" altLang="es-ES_tradnl" sz="1600" dirty="0">
                <a:solidFill>
                  <a:srgbClr val="761636"/>
                </a:solidFill>
                <a:latin typeface="Univers 67 Condensed" pitchFamily="50" charset="0"/>
              </a:rPr>
              <a:t> de la diabetes</a:t>
            </a:r>
          </a:p>
          <a:p>
            <a:pPr algn="ctr"/>
            <a:endParaRPr lang="es-ES" altLang="es-ES_tradnl" sz="1600" dirty="0">
              <a:solidFill>
                <a:srgbClr val="761636"/>
              </a:solidFill>
              <a:latin typeface="Univers 67 Condensed" pitchFamily="50" charset="0"/>
            </a:endParaRPr>
          </a:p>
          <a:p>
            <a:pPr algn="ctr"/>
            <a:r>
              <a:rPr lang="es-ES" altLang="es-ES_tradnl" sz="2800" dirty="0">
                <a:solidFill>
                  <a:srgbClr val="761636"/>
                </a:solidFill>
                <a:latin typeface="Univers 67 Condensed" pitchFamily="50" charset="0"/>
              </a:rPr>
              <a:t>1ª Causa </a:t>
            </a:r>
            <a:r>
              <a:rPr lang="es-ES" altLang="es-ES_tradnl" sz="1600" dirty="0">
                <a:solidFill>
                  <a:srgbClr val="761636"/>
                </a:solidFill>
                <a:latin typeface="Univers 67 Condensed" pitchFamily="50" charset="0"/>
              </a:rPr>
              <a:t>de amputación no traumática en los países desarrollados</a:t>
            </a:r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4333875" y="2994423"/>
            <a:ext cx="45529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s-ES" altLang="es-ES_tradnl" sz="3200" dirty="0">
                <a:solidFill>
                  <a:srgbClr val="761636"/>
                </a:solidFill>
                <a:latin typeface="Univers 67 Condensed" pitchFamily="50" charset="0"/>
              </a:rPr>
              <a:t>IMPACTO:</a:t>
            </a:r>
          </a:p>
          <a:p>
            <a:pPr lvl="1"/>
            <a:r>
              <a:rPr lang="es-ES" altLang="es-ES_tradnl" sz="1600" dirty="0">
                <a:solidFill>
                  <a:srgbClr val="761636"/>
                </a:solidFill>
                <a:latin typeface="Univers 67 Condensed" pitchFamily="50" charset="0"/>
              </a:rPr>
              <a:t> </a:t>
            </a:r>
            <a:r>
              <a:rPr lang="es-ES" altLang="es-ES_tradnl" sz="1600" dirty="0" err="1">
                <a:solidFill>
                  <a:srgbClr val="761636"/>
                </a:solidFill>
                <a:latin typeface="Univers 67 Condensed" pitchFamily="50" charset="0"/>
              </a:rPr>
              <a:t>Morbimortalidad</a:t>
            </a:r>
            <a:endParaRPr lang="es-ES" altLang="es-ES_tradnl" sz="1600" dirty="0">
              <a:solidFill>
                <a:srgbClr val="761636"/>
              </a:solidFill>
              <a:latin typeface="Univers 67 Condensed" pitchFamily="50" charset="0"/>
            </a:endParaRPr>
          </a:p>
          <a:p>
            <a:pPr lvl="1"/>
            <a:r>
              <a:rPr lang="es-ES" altLang="es-ES_tradnl" sz="1600" dirty="0">
                <a:solidFill>
                  <a:srgbClr val="761636"/>
                </a:solidFill>
                <a:latin typeface="Univers 67 Condensed" pitchFamily="50" charset="0"/>
              </a:rPr>
              <a:t> Económico </a:t>
            </a:r>
          </a:p>
          <a:p>
            <a:pPr lvl="1"/>
            <a:r>
              <a:rPr lang="es-ES" altLang="es-ES_tradnl" sz="2000" b="1" dirty="0">
                <a:solidFill>
                  <a:srgbClr val="761636"/>
                </a:solidFill>
                <a:latin typeface="Univers 67 Condensed" pitchFamily="50" charset="0"/>
              </a:rPr>
              <a:t>CALIDAD DE VIDA</a:t>
            </a:r>
            <a:r>
              <a:rPr lang="es-ES" altLang="es-ES_tradnl" sz="1600" b="1" dirty="0">
                <a:solidFill>
                  <a:srgbClr val="761636"/>
                </a:solidFill>
                <a:latin typeface="Univers 67 Condensed" pitchFamily="50" charset="0"/>
              </a:rPr>
              <a:t> </a:t>
            </a:r>
          </a:p>
          <a:p>
            <a:pPr lvl="1"/>
            <a:r>
              <a:rPr lang="es-ES" altLang="es-ES_tradnl" sz="2000" b="1" dirty="0">
                <a:solidFill>
                  <a:srgbClr val="761636"/>
                </a:solidFill>
                <a:latin typeface="Univers 67 Condensed" pitchFamily="50" charset="0"/>
              </a:rPr>
              <a:t>PACIENTES</a:t>
            </a:r>
            <a:r>
              <a:rPr lang="es-ES" altLang="es-ES_tradnl" sz="1600" b="1" dirty="0">
                <a:solidFill>
                  <a:srgbClr val="761636"/>
                </a:solidFill>
                <a:latin typeface="Univers 67 Condensed" pitchFamily="50" charset="0"/>
              </a:rPr>
              <a:t> Y </a:t>
            </a:r>
            <a:r>
              <a:rPr lang="es-ES" altLang="es-ES_tradnl" sz="2000" b="1" dirty="0">
                <a:solidFill>
                  <a:srgbClr val="761636"/>
                </a:solidFill>
                <a:latin typeface="Univers 67 Condensed" pitchFamily="50" charset="0"/>
              </a:rPr>
              <a:t>FAMILIARES</a:t>
            </a:r>
          </a:p>
        </p:txBody>
      </p:sp>
      <p:sp>
        <p:nvSpPr>
          <p:cNvPr id="6159" name="Rectangle 1"/>
          <p:cNvSpPr>
            <a:spLocks noChangeArrowheads="1"/>
          </p:cNvSpPr>
          <p:nvPr/>
        </p:nvSpPr>
        <p:spPr bwMode="auto">
          <a:xfrm>
            <a:off x="798513" y="4769644"/>
            <a:ext cx="741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altLang="ca-ES" sz="1200" i="1">
                <a:solidFill>
                  <a:schemeClr val="bg1"/>
                </a:solidFill>
              </a:rPr>
              <a:t>Frykberg RG et al. J Foot Ankle Surg. 2006 ;45(5 Suppl):S1-66</a:t>
            </a:r>
            <a:endParaRPr lang="es-ES_tradnl" altLang="es-ES_tradnl" sz="1200">
              <a:solidFill>
                <a:schemeClr val="bg1"/>
              </a:solidFill>
            </a:endParaRPr>
          </a:p>
        </p:txBody>
      </p:sp>
      <p:sp>
        <p:nvSpPr>
          <p:cNvPr id="6160" name="Rectangle 2"/>
          <p:cNvSpPr>
            <a:spLocks noChangeArrowheads="1"/>
          </p:cNvSpPr>
          <p:nvPr/>
        </p:nvSpPr>
        <p:spPr bwMode="auto">
          <a:xfrm>
            <a:off x="1919288" y="4920854"/>
            <a:ext cx="5175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/>
            <a:r>
              <a:rPr lang="ca-ES" altLang="ca-ES" sz="1200" i="1">
                <a:solidFill>
                  <a:schemeClr val="bg1"/>
                </a:solidFill>
              </a:rPr>
              <a:t>Hingorani A et al. J Vasc Surg. 2016 ;63(2 Suppl):3S-21S.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884" y="110067"/>
            <a:ext cx="6845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42" y="110067"/>
            <a:ext cx="2369991" cy="155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6713433" y="18638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Monofilamento de </a:t>
            </a:r>
          </a:p>
          <a:p>
            <a:pPr lvl="0" defTabSz="914400"/>
            <a:r>
              <a:rPr lang="es-ES" sz="2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Semmes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Weinstein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57250"/>
          </a:xfrm>
          <a:noFill/>
          <a:ln/>
        </p:spPr>
        <p:txBody>
          <a:bodyPr/>
          <a:lstStyle/>
          <a:p>
            <a:r>
              <a:rPr lang="es-ES" sz="4000"/>
              <a:t> </a:t>
            </a: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Exploración con diapasón</a:t>
            </a:r>
            <a:endParaRPr lang="es-ES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37989" name="Picture 5" descr="P1000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68004"/>
            <a:ext cx="4745038" cy="2669381"/>
          </a:xfrm>
          <a:prstGeom prst="rect">
            <a:avLst/>
          </a:prstGeom>
          <a:noFill/>
        </p:spPr>
      </p:pic>
      <p:pic>
        <p:nvPicPr>
          <p:cNvPr id="937990" name="Picture 6" descr="P2160222"/>
          <p:cNvPicPr>
            <a:picLocks noChangeAspect="1" noChangeArrowheads="1"/>
          </p:cNvPicPr>
          <p:nvPr/>
        </p:nvPicPr>
        <p:blipFill>
          <a:blip r:embed="rId4" cstate="print"/>
          <a:srcRect l="68405" t="14436" r="3445" b="2625"/>
          <a:stretch>
            <a:fillRect/>
          </a:stretch>
        </p:blipFill>
        <p:spPr bwMode="auto">
          <a:xfrm>
            <a:off x="6300789" y="1113235"/>
            <a:ext cx="2238375" cy="3706415"/>
          </a:xfrm>
          <a:prstGeom prst="rect">
            <a:avLst/>
          </a:prstGeom>
          <a:noFill/>
        </p:spPr>
      </p:pic>
      <p:pic>
        <p:nvPicPr>
          <p:cNvPr id="937991" name="Picture 7" descr="P2160222"/>
          <p:cNvPicPr>
            <a:picLocks noChangeAspect="1" noChangeArrowheads="1"/>
          </p:cNvPicPr>
          <p:nvPr/>
        </p:nvPicPr>
        <p:blipFill>
          <a:blip r:embed="rId4" cstate="print"/>
          <a:srcRect l="11810" t="52493" r="36417" b="5249"/>
          <a:stretch>
            <a:fillRect/>
          </a:stretch>
        </p:blipFill>
        <p:spPr bwMode="auto">
          <a:xfrm>
            <a:off x="2700338" y="3405187"/>
            <a:ext cx="3789362" cy="1738313"/>
          </a:xfrm>
          <a:prstGeom prst="rect">
            <a:avLst/>
          </a:prstGeom>
          <a:noFill/>
        </p:spPr>
      </p:pic>
      <p:sp>
        <p:nvSpPr>
          <p:cNvPr id="937992" name="Oval 8"/>
          <p:cNvSpPr>
            <a:spLocks noChangeArrowheads="1"/>
          </p:cNvSpPr>
          <p:nvPr/>
        </p:nvSpPr>
        <p:spPr bwMode="auto">
          <a:xfrm>
            <a:off x="2484439" y="2247901"/>
            <a:ext cx="935037" cy="59412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37993" name="Text Box 9"/>
          <p:cNvSpPr txBox="1">
            <a:spLocks noChangeArrowheads="1"/>
          </p:cNvSpPr>
          <p:nvPr/>
        </p:nvSpPr>
        <p:spPr bwMode="auto">
          <a:xfrm>
            <a:off x="3635376" y="2139554"/>
            <a:ext cx="1008063" cy="3847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/>
              <a:t>128 Hz</a:t>
            </a:r>
            <a:endParaRPr lang="es-ES" b="1"/>
          </a:p>
        </p:txBody>
      </p:sp>
      <p:sp>
        <p:nvSpPr>
          <p:cNvPr id="937994" name="Text Box 10"/>
          <p:cNvSpPr txBox="1">
            <a:spLocks noChangeArrowheads="1"/>
          </p:cNvSpPr>
          <p:nvPr/>
        </p:nvSpPr>
        <p:spPr bwMode="auto">
          <a:xfrm>
            <a:off x="5076825" y="3057525"/>
            <a:ext cx="1727200" cy="3847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/>
              <a:t>Rydel-Seiffer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7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7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7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37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7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92" grpId="0" animBg="1"/>
      <p:bldP spid="937993" grpId="0" animBg="1"/>
      <p:bldP spid="9379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031" y="997345"/>
            <a:ext cx="4378423" cy="298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7267" y="997345"/>
            <a:ext cx="2667000" cy="286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919045" y="4112623"/>
            <a:ext cx="2199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Diapasón ( 128 Hz)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1031" y="194733"/>
            <a:ext cx="3531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/>
              <a:t>Sensibilidad Vibratoria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346" name="Group 2"/>
          <p:cNvGraphicFramePr>
            <a:graphicFrameLocks noGrp="1"/>
          </p:cNvGraphicFramePr>
          <p:nvPr/>
        </p:nvGraphicFramePr>
        <p:xfrm>
          <a:off x="2906713" y="952503"/>
          <a:ext cx="6121400" cy="3896890"/>
        </p:xfrm>
        <a:graphic>
          <a:graphicData uri="http://schemas.openxmlformats.org/drawingml/2006/table">
            <a:tbl>
              <a:tblPr/>
              <a:tblGrid>
                <a:gridCol w="2354262"/>
                <a:gridCol w="1319213"/>
                <a:gridCol w="2447925"/>
              </a:tblGrid>
              <a:tr h="43432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Exploración vascular</a:t>
                      </a:r>
                    </a:p>
                  </a:txBody>
                  <a:tcPr marL="91421" marR="91421" marT="34283" marB="34283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51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Palpación de los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pulsos: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 dorsal de pie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 </a:t>
                      </a:r>
                      <a:r>
                        <a:rPr kumimoji="0" lang="es-E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tibial</a:t>
                      </a: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posterior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34283" marB="34283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34283" marB="3428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Ausencia de pulsos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34283" marB="34283" horzOverflow="overflow">
                    <a:lnL>
                      <a:noFill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0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Índice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tobillo-brazo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ITB)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34283" marB="34283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34283" marB="3428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Pulsos ausentes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ITB&lt; 0,90 concordancia con arteriopatia periférica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1" marR="91421" marT="34283" marB="34283" horzOverflow="overflow">
                    <a:lnL>
                      <a:noFill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40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579" y="3327797"/>
            <a:ext cx="130651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613" y="1325176"/>
            <a:ext cx="1306512" cy="151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33" name="3 Imagen"/>
          <p:cNvPicPr>
            <a:picLocks noChangeAspect="1"/>
          </p:cNvPicPr>
          <p:nvPr/>
        </p:nvPicPr>
        <p:blipFill>
          <a:blip r:embed="rId5" cstate="print"/>
          <a:srcRect b="8948"/>
          <a:stretch>
            <a:fillRect/>
          </a:stretch>
        </p:blipFill>
        <p:spPr bwMode="auto">
          <a:xfrm>
            <a:off x="19069" y="951311"/>
            <a:ext cx="2887663" cy="39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468313" y="86917"/>
            <a:ext cx="8229600" cy="757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Exploración Vascular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>
          <a:xfrm>
            <a:off x="468313" y="0"/>
            <a:ext cx="8229600" cy="757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Exploración Vascular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4" y="757238"/>
            <a:ext cx="2597506" cy="30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55600" y="3820061"/>
            <a:ext cx="490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Palpación de los </a:t>
            </a:r>
          </a:p>
          <a:p>
            <a:pPr lvl="0" defTabSz="9144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 pulsos:</a:t>
            </a:r>
          </a:p>
          <a:p>
            <a:pPr lvl="0" defTabSz="9144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   - dorsal de pie </a:t>
            </a:r>
          </a:p>
          <a:p>
            <a:pPr lvl="0" defTabSz="9144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posterior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81697"/>
            <a:ext cx="2925111" cy="2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774267" y="382006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Índice </a:t>
            </a:r>
          </a:p>
          <a:p>
            <a:pPr lvl="0" defTabSz="9144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tobillo-brazo</a:t>
            </a:r>
          </a:p>
          <a:p>
            <a:pPr lvl="0" algn="ctr" defTabSz="914400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( ITB)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/>
          <a:srcRect b="7755"/>
          <a:stretch>
            <a:fillRect/>
          </a:stretch>
        </p:blipFill>
        <p:spPr bwMode="auto">
          <a:xfrm>
            <a:off x="3492104" y="583412"/>
            <a:ext cx="2393156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2 CuadroTexto"/>
          <p:cNvSpPr txBox="1">
            <a:spLocks noChangeArrowheads="1"/>
          </p:cNvSpPr>
          <p:nvPr/>
        </p:nvSpPr>
        <p:spPr bwMode="auto">
          <a:xfrm>
            <a:off x="5206603" y="1162050"/>
            <a:ext cx="661988" cy="43858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s-ES" altLang="es-ES_tradnl" sz="800" dirty="0">
                <a:solidFill>
                  <a:srgbClr val="FFFFFF"/>
                </a:solidFill>
                <a:latin typeface=" Arial"/>
                <a:cs typeface="Arial" pitchFamily="34" charset="0"/>
              </a:rPr>
              <a:t>PAS brazo izquierdo</a:t>
            </a:r>
          </a:p>
          <a:p>
            <a:pPr algn="ctr" eaLnBrk="1" hangingPunct="1"/>
            <a:r>
              <a:rPr lang="es-ES" altLang="es-ES_tradnl" sz="8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160</a:t>
            </a:r>
          </a:p>
        </p:txBody>
      </p:sp>
      <p:sp>
        <p:nvSpPr>
          <p:cNvPr id="19460" name="3 CuadroTexto"/>
          <p:cNvSpPr txBox="1">
            <a:spLocks noChangeArrowheads="1"/>
          </p:cNvSpPr>
          <p:nvPr/>
        </p:nvSpPr>
        <p:spPr bwMode="auto">
          <a:xfrm>
            <a:off x="3468294" y="1162050"/>
            <a:ext cx="595313" cy="561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es-ES" altLang="es-ES_tradnl" sz="800" dirty="0">
                <a:solidFill>
                  <a:srgbClr val="FFFFFF"/>
                </a:solidFill>
                <a:latin typeface=" Arial"/>
                <a:cs typeface="Arial" pitchFamily="34" charset="0"/>
              </a:rPr>
              <a:t>PAS brazo derecho</a:t>
            </a:r>
          </a:p>
          <a:p>
            <a:pPr algn="ctr" eaLnBrk="1" hangingPunct="1"/>
            <a:r>
              <a:rPr lang="es-ES" altLang="es-ES_tradnl" sz="8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156</a:t>
            </a:r>
          </a:p>
        </p:txBody>
      </p:sp>
      <p:sp>
        <p:nvSpPr>
          <p:cNvPr id="19461" name="4 CuadroTexto"/>
          <p:cNvSpPr txBox="1">
            <a:spLocks noChangeArrowheads="1"/>
          </p:cNvSpPr>
          <p:nvPr/>
        </p:nvSpPr>
        <p:spPr bwMode="auto">
          <a:xfrm>
            <a:off x="5099448" y="3251598"/>
            <a:ext cx="714375" cy="5616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es-ES" altLang="es-ES_tradnl" sz="800" dirty="0">
                <a:solidFill>
                  <a:srgbClr val="FFFFFF"/>
                </a:solidFill>
                <a:latin typeface=" Arial"/>
                <a:cs typeface="Arial" pitchFamily="34" charset="0"/>
              </a:rPr>
              <a:t>PAS </a:t>
            </a:r>
            <a:r>
              <a:rPr lang="es-ES" altLang="es-ES_tradnl" sz="800" dirty="0" err="1">
                <a:solidFill>
                  <a:srgbClr val="FFFFFF"/>
                </a:solidFill>
                <a:latin typeface=" Arial"/>
                <a:cs typeface="Arial" pitchFamily="34" charset="0"/>
              </a:rPr>
              <a:t>tibial</a:t>
            </a:r>
            <a:r>
              <a:rPr lang="es-ES" altLang="es-ES_tradnl" sz="800" dirty="0">
                <a:solidFill>
                  <a:srgbClr val="FFFFFF"/>
                </a:solidFill>
                <a:latin typeface=" Arial"/>
                <a:cs typeface="Arial" pitchFamily="34" charset="0"/>
              </a:rPr>
              <a:t>:</a:t>
            </a:r>
          </a:p>
          <a:p>
            <a:pPr algn="ctr" eaLnBrk="1" hangingPunct="1"/>
            <a:r>
              <a:rPr lang="es-ES" altLang="es-ES_tradnl" sz="8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100</a:t>
            </a:r>
          </a:p>
          <a:p>
            <a:pPr algn="ctr" eaLnBrk="1" hangingPunct="1"/>
            <a:r>
              <a:rPr lang="es-ES" altLang="es-ES_tradnl" sz="800" dirty="0">
                <a:solidFill>
                  <a:srgbClr val="FFFFFF"/>
                </a:solidFill>
                <a:latin typeface=" Arial"/>
                <a:cs typeface="Arial" pitchFamily="34" charset="0"/>
              </a:rPr>
              <a:t>PAS </a:t>
            </a:r>
            <a:r>
              <a:rPr lang="es-ES" altLang="es-ES_tradnl" sz="800" dirty="0" err="1">
                <a:solidFill>
                  <a:srgbClr val="FFFFFF"/>
                </a:solidFill>
                <a:latin typeface=" Arial"/>
                <a:cs typeface="Arial" pitchFamily="34" charset="0"/>
              </a:rPr>
              <a:t>pedia</a:t>
            </a:r>
            <a:r>
              <a:rPr lang="es-ES" altLang="es-ES_tradnl" sz="800" dirty="0">
                <a:solidFill>
                  <a:srgbClr val="FFFFFF"/>
                </a:solidFill>
                <a:latin typeface=" Arial"/>
                <a:cs typeface="Arial" pitchFamily="34" charset="0"/>
              </a:rPr>
              <a:t>:</a:t>
            </a:r>
          </a:p>
          <a:p>
            <a:pPr algn="ctr" eaLnBrk="1" hangingPunct="1"/>
            <a:r>
              <a:rPr lang="es-ES" altLang="es-ES_tradnl" sz="8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96</a:t>
            </a:r>
          </a:p>
        </p:txBody>
      </p:sp>
      <p:sp>
        <p:nvSpPr>
          <p:cNvPr id="19462" name="5 CuadroTexto"/>
          <p:cNvSpPr txBox="1">
            <a:spLocks noChangeArrowheads="1"/>
          </p:cNvSpPr>
          <p:nvPr/>
        </p:nvSpPr>
        <p:spPr bwMode="auto">
          <a:xfrm>
            <a:off x="3492103" y="3274225"/>
            <a:ext cx="642938" cy="68480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es-ES" altLang="es-ES_tradnl" sz="800" dirty="0">
                <a:solidFill>
                  <a:srgbClr val="FFFFFF"/>
                </a:solidFill>
                <a:latin typeface=" Arial"/>
                <a:cs typeface="Arial" pitchFamily="34" charset="0"/>
              </a:rPr>
              <a:t>PAS </a:t>
            </a:r>
            <a:r>
              <a:rPr lang="es-ES" altLang="es-ES_tradnl" sz="800" dirty="0" err="1">
                <a:solidFill>
                  <a:srgbClr val="FFFFFF"/>
                </a:solidFill>
                <a:latin typeface=" Arial"/>
                <a:cs typeface="Arial" pitchFamily="34" charset="0"/>
              </a:rPr>
              <a:t>tibial</a:t>
            </a:r>
            <a:r>
              <a:rPr lang="es-ES" altLang="es-ES_tradnl" sz="800" dirty="0">
                <a:solidFill>
                  <a:srgbClr val="FFFFFF"/>
                </a:solidFill>
                <a:latin typeface=" Arial"/>
                <a:cs typeface="Arial" pitchFamily="34" charset="0"/>
              </a:rPr>
              <a:t>: </a:t>
            </a:r>
            <a:r>
              <a:rPr lang="es-ES" altLang="es-ES_tradnl" sz="8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154       </a:t>
            </a:r>
            <a:r>
              <a:rPr lang="es-ES" altLang="es-ES_tradnl" sz="800" dirty="0">
                <a:solidFill>
                  <a:srgbClr val="FFFFFF"/>
                </a:solidFill>
                <a:latin typeface=" Arial"/>
                <a:cs typeface="Arial" pitchFamily="34" charset="0"/>
              </a:rPr>
              <a:t>PAS </a:t>
            </a:r>
            <a:r>
              <a:rPr lang="es-ES" altLang="es-ES_tradnl" sz="800" dirty="0" err="1">
                <a:solidFill>
                  <a:srgbClr val="FFFFFF"/>
                </a:solidFill>
                <a:latin typeface=" Arial"/>
                <a:cs typeface="Arial" pitchFamily="34" charset="0"/>
              </a:rPr>
              <a:t>pedia</a:t>
            </a:r>
            <a:r>
              <a:rPr lang="es-ES" altLang="es-ES_tradnl" sz="800" dirty="0">
                <a:solidFill>
                  <a:srgbClr val="FFFFFF"/>
                </a:solidFill>
                <a:latin typeface=" Arial"/>
                <a:cs typeface="Arial" pitchFamily="34" charset="0"/>
              </a:rPr>
              <a:t>:  </a:t>
            </a:r>
            <a:r>
              <a:rPr lang="es-ES" altLang="es-ES_tradnl" sz="8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160</a:t>
            </a:r>
          </a:p>
        </p:txBody>
      </p:sp>
      <p:sp>
        <p:nvSpPr>
          <p:cNvPr id="19463" name="6 CuadroTexto"/>
          <p:cNvSpPr txBox="1">
            <a:spLocks noChangeArrowheads="1"/>
          </p:cNvSpPr>
          <p:nvPr/>
        </p:nvSpPr>
        <p:spPr bwMode="auto">
          <a:xfrm>
            <a:off x="209560" y="731685"/>
            <a:ext cx="3331369" cy="12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s-ES" altLang="es-ES_tradnl" b="1" dirty="0">
                <a:solidFill>
                  <a:srgbClr val="C00000"/>
                </a:solidFill>
                <a:latin typeface=" Arial"/>
                <a:cs typeface="Arial" pitchFamily="34" charset="0"/>
              </a:rPr>
              <a:t>ITB derecho:</a:t>
            </a:r>
          </a:p>
          <a:p>
            <a:r>
              <a:rPr lang="es-ES" altLang="es-ES_tradnl" b="1" dirty="0">
                <a:solidFill>
                  <a:srgbClr val="7030A0"/>
                </a:solidFill>
                <a:latin typeface=" Arial"/>
                <a:cs typeface="Arial" pitchFamily="34" charset="0"/>
              </a:rPr>
              <a:t>    </a:t>
            </a:r>
            <a:r>
              <a:rPr lang="es-ES" altLang="es-ES_tradnl" b="1" dirty="0">
                <a:solidFill>
                  <a:srgbClr val="0070C0"/>
                </a:solidFill>
                <a:latin typeface=" Arial"/>
                <a:cs typeface="Arial" pitchFamily="34" charset="0"/>
              </a:rPr>
              <a:t>PAS mas alta pie </a:t>
            </a:r>
            <a:r>
              <a:rPr lang="es-ES" altLang="es-ES_tradnl" b="1" dirty="0" err="1">
                <a:solidFill>
                  <a:srgbClr val="0070C0"/>
                </a:solidFill>
                <a:latin typeface=" Arial"/>
                <a:cs typeface="Arial" pitchFamily="34" charset="0"/>
              </a:rPr>
              <a:t>dcho</a:t>
            </a:r>
            <a:r>
              <a:rPr lang="es-ES" altLang="es-ES_tradnl" b="1" dirty="0">
                <a:solidFill>
                  <a:srgbClr val="0070C0"/>
                </a:solidFill>
                <a:latin typeface=" Arial"/>
                <a:cs typeface="Arial" pitchFamily="34" charset="0"/>
              </a:rPr>
              <a:t>/</a:t>
            </a:r>
          </a:p>
          <a:p>
            <a:r>
              <a:rPr lang="es-ES" altLang="es-ES_tradnl" b="1" dirty="0">
                <a:solidFill>
                  <a:srgbClr val="0070C0"/>
                </a:solidFill>
                <a:latin typeface=" Arial"/>
                <a:cs typeface="Arial" pitchFamily="34" charset="0"/>
              </a:rPr>
              <a:t>    PAS mas alta de ambos brazos </a:t>
            </a:r>
          </a:p>
        </p:txBody>
      </p:sp>
      <p:sp>
        <p:nvSpPr>
          <p:cNvPr id="19464" name="13 CuadroTexto"/>
          <p:cNvSpPr txBox="1">
            <a:spLocks noChangeArrowheads="1"/>
          </p:cNvSpPr>
          <p:nvPr/>
        </p:nvSpPr>
        <p:spPr bwMode="auto">
          <a:xfrm>
            <a:off x="1656172" y="2193137"/>
            <a:ext cx="589359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s-ES" altLang="es-ES_tradnl" sz="1600" b="1" dirty="0">
                <a:solidFill>
                  <a:srgbClr val="0070C0"/>
                </a:solidFill>
                <a:latin typeface=" Arial"/>
                <a:cs typeface="Arial" pitchFamily="34" charset="0"/>
              </a:rPr>
              <a:t>160</a:t>
            </a:r>
          </a:p>
        </p:txBody>
      </p:sp>
      <p:sp>
        <p:nvSpPr>
          <p:cNvPr id="19465" name="14 CuadroTexto"/>
          <p:cNvSpPr txBox="1">
            <a:spLocks noChangeArrowheads="1"/>
          </p:cNvSpPr>
          <p:nvPr/>
        </p:nvSpPr>
        <p:spPr bwMode="auto">
          <a:xfrm>
            <a:off x="1656172" y="2625334"/>
            <a:ext cx="589359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es-ES" altLang="es-ES_tradnl" sz="1600" b="1" dirty="0">
                <a:solidFill>
                  <a:srgbClr val="0070C0"/>
                </a:solidFill>
                <a:latin typeface=" Arial"/>
                <a:cs typeface="Arial" pitchFamily="34" charset="0"/>
              </a:rPr>
              <a:t>160</a:t>
            </a:r>
          </a:p>
        </p:txBody>
      </p:sp>
      <p:cxnSp>
        <p:nvCxnSpPr>
          <p:cNvPr id="18" name="17 Conector recto"/>
          <p:cNvCxnSpPr/>
          <p:nvPr/>
        </p:nvCxnSpPr>
        <p:spPr>
          <a:xfrm>
            <a:off x="1656172" y="2568181"/>
            <a:ext cx="482203" cy="1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22 CuadroTexto"/>
          <p:cNvSpPr txBox="1">
            <a:spLocks noChangeArrowheads="1"/>
          </p:cNvSpPr>
          <p:nvPr/>
        </p:nvSpPr>
        <p:spPr bwMode="auto">
          <a:xfrm>
            <a:off x="6438900" y="2277666"/>
            <a:ext cx="58936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s-ES" altLang="es-ES_tradnl" sz="1500" b="1" dirty="0">
                <a:solidFill>
                  <a:srgbClr val="0070C0"/>
                </a:solidFill>
                <a:latin typeface=" Arial"/>
                <a:cs typeface="Arial" pitchFamily="34" charset="0"/>
              </a:rPr>
              <a:t>100</a:t>
            </a:r>
          </a:p>
        </p:txBody>
      </p:sp>
      <p:sp>
        <p:nvSpPr>
          <p:cNvPr id="19468" name="23 CuadroTexto"/>
          <p:cNvSpPr txBox="1">
            <a:spLocks noChangeArrowheads="1"/>
          </p:cNvSpPr>
          <p:nvPr/>
        </p:nvSpPr>
        <p:spPr bwMode="auto">
          <a:xfrm>
            <a:off x="6453188" y="2614612"/>
            <a:ext cx="58936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s-ES" altLang="es-ES_tradnl" sz="1500" b="1" dirty="0">
                <a:solidFill>
                  <a:srgbClr val="0070C0"/>
                </a:solidFill>
                <a:latin typeface=" Arial"/>
                <a:cs typeface="Arial" pitchFamily="34" charset="0"/>
              </a:rPr>
              <a:t>160</a:t>
            </a:r>
          </a:p>
        </p:txBody>
      </p:sp>
      <p:sp>
        <p:nvSpPr>
          <p:cNvPr id="19469" name="24 CuadroTexto"/>
          <p:cNvSpPr txBox="1">
            <a:spLocks noChangeArrowheads="1"/>
          </p:cNvSpPr>
          <p:nvPr/>
        </p:nvSpPr>
        <p:spPr bwMode="auto">
          <a:xfrm>
            <a:off x="7260443" y="2400306"/>
            <a:ext cx="1071563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es-ES" altLang="es-ES_tradnl" sz="2100" b="1" dirty="0">
                <a:solidFill>
                  <a:srgbClr val="FF0000"/>
                </a:solidFill>
                <a:latin typeface=" Arial"/>
                <a:cs typeface="Arial" pitchFamily="34" charset="0"/>
              </a:rPr>
              <a:t>0.63</a:t>
            </a:r>
          </a:p>
        </p:txBody>
      </p:sp>
      <p:cxnSp>
        <p:nvCxnSpPr>
          <p:cNvPr id="27" name="26 Conector recto"/>
          <p:cNvCxnSpPr/>
          <p:nvPr/>
        </p:nvCxnSpPr>
        <p:spPr>
          <a:xfrm>
            <a:off x="6446044" y="2612231"/>
            <a:ext cx="482204" cy="1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075" name="27 CuadroTexto"/>
          <p:cNvSpPr txBox="1">
            <a:spLocks noChangeArrowheads="1"/>
          </p:cNvSpPr>
          <p:nvPr/>
        </p:nvSpPr>
        <p:spPr bwMode="auto">
          <a:xfrm>
            <a:off x="3100400" y="4420797"/>
            <a:ext cx="2820591" cy="346249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s-ES" sz="18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ITB del PACIENTE = 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 Arial"/>
                <a:cs typeface="Arial" pitchFamily="34" charset="0"/>
              </a:rPr>
              <a:t>0.63</a:t>
            </a: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1875235" y="35719"/>
            <a:ext cx="6172200" cy="52030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Cálculo del ITB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32 Flecha derecha"/>
          <p:cNvSpPr/>
          <p:nvPr/>
        </p:nvSpPr>
        <p:spPr>
          <a:xfrm>
            <a:off x="2250294" y="2518172"/>
            <a:ext cx="269081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9474" name="33 CuadroTexto"/>
          <p:cNvSpPr txBox="1">
            <a:spLocks noChangeArrowheads="1"/>
          </p:cNvSpPr>
          <p:nvPr/>
        </p:nvSpPr>
        <p:spPr bwMode="auto">
          <a:xfrm>
            <a:off x="2574131" y="2409831"/>
            <a:ext cx="3238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es-ES" altLang="es-ES_tradnl" sz="2100" b="1" dirty="0">
                <a:solidFill>
                  <a:srgbClr val="FF0000"/>
                </a:solidFill>
                <a:latin typeface=" Arial"/>
                <a:cs typeface="Arial" pitchFamily="34" charset="0"/>
              </a:rPr>
              <a:t>1</a:t>
            </a:r>
          </a:p>
        </p:txBody>
      </p:sp>
      <p:sp>
        <p:nvSpPr>
          <p:cNvPr id="39" name="38 Flecha derecha"/>
          <p:cNvSpPr/>
          <p:nvPr/>
        </p:nvSpPr>
        <p:spPr>
          <a:xfrm>
            <a:off x="7086612" y="2532461"/>
            <a:ext cx="269081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9476" name="27 CuadroTexto"/>
          <p:cNvSpPr txBox="1">
            <a:spLocks noChangeArrowheads="1"/>
          </p:cNvSpPr>
          <p:nvPr/>
        </p:nvSpPr>
        <p:spPr bwMode="auto">
          <a:xfrm>
            <a:off x="1202537" y="4762501"/>
            <a:ext cx="1674019" cy="1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eaLnBrk="1" hangingPunct="1"/>
            <a:r>
              <a:rPr lang="es-ES" altLang="es-ES_tradnl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PAS: presión arterial sistólica</a:t>
            </a:r>
          </a:p>
        </p:txBody>
      </p:sp>
      <p:sp>
        <p:nvSpPr>
          <p:cNvPr id="19479" name="Rectángulo 1"/>
          <p:cNvSpPr>
            <a:spLocks noChangeArrowheads="1"/>
          </p:cNvSpPr>
          <p:nvPr/>
        </p:nvSpPr>
        <p:spPr bwMode="auto">
          <a:xfrm>
            <a:off x="5985285" y="897737"/>
            <a:ext cx="3221831" cy="12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eaLnBrk="1" hangingPunct="1"/>
            <a:r>
              <a:rPr lang="es-ES" altLang="es-ES_tradnl" b="1" dirty="0">
                <a:solidFill>
                  <a:srgbClr val="C00000"/>
                </a:solidFill>
                <a:latin typeface=" Arial"/>
                <a:cs typeface="Arial" pitchFamily="34" charset="0"/>
              </a:rPr>
              <a:t>ITB izquierdo:</a:t>
            </a:r>
          </a:p>
          <a:p>
            <a:pPr eaLnBrk="1" hangingPunct="1"/>
            <a:r>
              <a:rPr lang="es-ES" altLang="es-ES_tradnl" b="1" dirty="0">
                <a:solidFill>
                  <a:srgbClr val="7030A0"/>
                </a:solidFill>
                <a:latin typeface=" Arial"/>
                <a:cs typeface="Arial" pitchFamily="34" charset="0"/>
              </a:rPr>
              <a:t>    </a:t>
            </a:r>
            <a:r>
              <a:rPr lang="es-ES" altLang="es-ES_tradnl" b="1" dirty="0">
                <a:solidFill>
                  <a:srgbClr val="0070C0"/>
                </a:solidFill>
                <a:latin typeface=" Arial"/>
                <a:cs typeface="Arial" pitchFamily="34" charset="0"/>
              </a:rPr>
              <a:t>PAS mas alta pie </a:t>
            </a:r>
            <a:r>
              <a:rPr lang="es-ES" altLang="es-ES_tradnl" b="1" dirty="0" err="1">
                <a:solidFill>
                  <a:srgbClr val="0070C0"/>
                </a:solidFill>
                <a:latin typeface=" Arial"/>
                <a:cs typeface="Arial" pitchFamily="34" charset="0"/>
              </a:rPr>
              <a:t>izdo</a:t>
            </a:r>
            <a:r>
              <a:rPr lang="es-ES" altLang="es-ES_tradnl" b="1" dirty="0">
                <a:solidFill>
                  <a:srgbClr val="0070C0"/>
                </a:solidFill>
                <a:latin typeface=" Arial"/>
                <a:cs typeface="Arial" pitchFamily="34" charset="0"/>
              </a:rPr>
              <a:t>/</a:t>
            </a:r>
          </a:p>
          <a:p>
            <a:pPr eaLnBrk="1" hangingPunct="1"/>
            <a:r>
              <a:rPr lang="es-ES" altLang="es-ES_tradnl" b="1" dirty="0">
                <a:solidFill>
                  <a:srgbClr val="0070C0"/>
                </a:solidFill>
                <a:latin typeface=" Arial"/>
                <a:cs typeface="Arial" pitchFamily="34" charset="0"/>
              </a:rPr>
              <a:t>    PAS mas alta de ambos brazos </a:t>
            </a:r>
          </a:p>
        </p:txBody>
      </p:sp>
      <p:sp>
        <p:nvSpPr>
          <p:cNvPr id="2" name="Anillo 1"/>
          <p:cNvSpPr/>
          <p:nvPr/>
        </p:nvSpPr>
        <p:spPr>
          <a:xfrm>
            <a:off x="3413531" y="1219201"/>
            <a:ext cx="2532459" cy="545306"/>
          </a:xfrm>
          <a:prstGeom prst="donut">
            <a:avLst>
              <a:gd name="adj" fmla="val 902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>
            <a:spLocks noChangeArrowheads="1"/>
          </p:cNvSpPr>
          <p:nvPr/>
        </p:nvSpPr>
        <p:spPr bwMode="auto">
          <a:xfrm>
            <a:off x="2981325" y="1716881"/>
            <a:ext cx="1101520" cy="2539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s-ES_tradnl" altLang="es-ES_tradnl" sz="1200" dirty="0">
                <a:solidFill>
                  <a:srgbClr val="002060"/>
                </a:solidFill>
              </a:rPr>
              <a:t>La PAS mas alta</a:t>
            </a:r>
          </a:p>
        </p:txBody>
      </p:sp>
      <p:sp>
        <p:nvSpPr>
          <p:cNvPr id="26" name="Anillo 25"/>
          <p:cNvSpPr/>
          <p:nvPr/>
        </p:nvSpPr>
        <p:spPr>
          <a:xfrm>
            <a:off x="3346847" y="3208741"/>
            <a:ext cx="933450" cy="734615"/>
          </a:xfrm>
          <a:prstGeom prst="donut">
            <a:avLst>
              <a:gd name="adj" fmla="val 70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30" name="CuadroTexto 29"/>
          <p:cNvSpPr txBox="1">
            <a:spLocks noChangeArrowheads="1"/>
          </p:cNvSpPr>
          <p:nvPr/>
        </p:nvSpPr>
        <p:spPr bwMode="auto">
          <a:xfrm>
            <a:off x="3156349" y="3910012"/>
            <a:ext cx="1101520" cy="2539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s-ES_tradnl" altLang="es-ES_tradnl" sz="1200" dirty="0">
                <a:solidFill>
                  <a:srgbClr val="002060"/>
                </a:solidFill>
              </a:rPr>
              <a:t>La PAS mas alta</a:t>
            </a:r>
          </a:p>
        </p:txBody>
      </p:sp>
      <p:sp>
        <p:nvSpPr>
          <p:cNvPr id="31" name="CuadroTexto 30"/>
          <p:cNvSpPr txBox="1">
            <a:spLocks noChangeArrowheads="1"/>
          </p:cNvSpPr>
          <p:nvPr/>
        </p:nvSpPr>
        <p:spPr bwMode="auto">
          <a:xfrm>
            <a:off x="6512719" y="4425560"/>
            <a:ext cx="1626086" cy="36163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es-ES_tradnl" altLang="es-ES_tradnl">
                <a:solidFill>
                  <a:srgbClr val="C00000"/>
                </a:solidFill>
              </a:rPr>
              <a:t>El ITB mas bajo</a:t>
            </a:r>
          </a:p>
        </p:txBody>
      </p:sp>
      <p:sp>
        <p:nvSpPr>
          <p:cNvPr id="19485" name="Rectángulo 3"/>
          <p:cNvSpPr>
            <a:spLocks noChangeArrowheads="1"/>
          </p:cNvSpPr>
          <p:nvPr/>
        </p:nvSpPr>
        <p:spPr bwMode="auto">
          <a:xfrm>
            <a:off x="392352" y="2431418"/>
            <a:ext cx="1263808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lang="es-ES" altLang="es-ES_tradnl" b="1" dirty="0">
                <a:solidFill>
                  <a:srgbClr val="C00000"/>
                </a:solidFill>
                <a:latin typeface=" Arial"/>
                <a:cs typeface="Arial" pitchFamily="34" charset="0"/>
              </a:rPr>
              <a:t>ITB </a:t>
            </a:r>
            <a:r>
              <a:rPr lang="es-ES" altLang="es-ES_tradnl" b="1" dirty="0" err="1">
                <a:solidFill>
                  <a:srgbClr val="C00000"/>
                </a:solidFill>
                <a:latin typeface=" Arial"/>
                <a:cs typeface="Arial" pitchFamily="34" charset="0"/>
              </a:rPr>
              <a:t>dcho</a:t>
            </a:r>
            <a:r>
              <a:rPr lang="es-ES" altLang="es-ES_tradnl" b="1" dirty="0">
                <a:solidFill>
                  <a:srgbClr val="C00000"/>
                </a:solidFill>
                <a:latin typeface=" Arial"/>
                <a:cs typeface="Arial" pitchFamily="34" charset="0"/>
              </a:rPr>
              <a:t>:</a:t>
            </a:r>
          </a:p>
        </p:txBody>
      </p:sp>
      <p:sp>
        <p:nvSpPr>
          <p:cNvPr id="19486" name="Rectángulo 31"/>
          <p:cNvSpPr>
            <a:spLocks noChangeArrowheads="1"/>
          </p:cNvSpPr>
          <p:nvPr/>
        </p:nvSpPr>
        <p:spPr bwMode="auto">
          <a:xfrm>
            <a:off x="5345703" y="2409832"/>
            <a:ext cx="1045799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eaLnBrk="1" hangingPunct="1"/>
            <a:r>
              <a:rPr lang="es-ES" altLang="es-ES_tradnl" b="1" dirty="0">
                <a:solidFill>
                  <a:srgbClr val="C00000"/>
                </a:solidFill>
                <a:latin typeface=" Arial"/>
                <a:cs typeface="Arial" pitchFamily="34" charset="0"/>
              </a:rPr>
              <a:t>ITB ido: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11" y="0"/>
            <a:ext cx="8251322" cy="516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195264"/>
            <a:ext cx="9144000" cy="95131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" sz="3600" b="1" dirty="0">
                <a:solidFill>
                  <a:srgbClr val="009999"/>
                </a:solidFill>
                <a:latin typeface="+mn-lt"/>
                <a:ea typeface="+mn-ea"/>
                <a:cs typeface="+mn-cs"/>
              </a:rPr>
              <a:t>3. Educación sobre el cuidado del pie al paciente, familia y cuidadores 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s-E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9512" y="1275607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2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Cómo revisar los pies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Especialmente  entre los dedos (grietas)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Cómo lavar, secar e  hidratar los pies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Corte adecuado de uñas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Importancia de no caminar descalzo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Revisar el interior del calzado antes de usarlo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omprobar costuras, dobleces etc.. que puedan irritar la piel</a:t>
            </a:r>
          </a:p>
        </p:txBody>
      </p:sp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568" y="1275607"/>
            <a:ext cx="3888432" cy="24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DFF"/>
              </a:clrFrom>
              <a:clrTo>
                <a:srgbClr val="FB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2064" y="4122475"/>
            <a:ext cx="1223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54823"/>
          <a:stretch>
            <a:fillRect/>
          </a:stretch>
        </p:blipFill>
        <p:spPr bwMode="auto">
          <a:xfrm>
            <a:off x="6337581" y="3784332"/>
            <a:ext cx="781174" cy="135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ultiplicar"/>
          <p:cNvSpPr/>
          <p:nvPr/>
        </p:nvSpPr>
        <p:spPr>
          <a:xfrm>
            <a:off x="5918212" y="3784338"/>
            <a:ext cx="1443855" cy="11517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Multiplicar"/>
          <p:cNvSpPr/>
          <p:nvPr/>
        </p:nvSpPr>
        <p:spPr>
          <a:xfrm>
            <a:off x="7362067" y="3784338"/>
            <a:ext cx="1443855" cy="11517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"/>
            <a:ext cx="9144000" cy="897731"/>
          </a:xfrm>
          <a:noFill/>
        </p:spPr>
        <p:txBody>
          <a:bodyPr/>
          <a:lstStyle/>
          <a:p>
            <a:pPr algn="l" eaLnBrk="1" hangingPunct="1"/>
            <a:r>
              <a:rPr lang="es-ES" sz="36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s-ES" sz="3200" b="1" dirty="0">
                <a:solidFill>
                  <a:srgbClr val="009999"/>
                </a:solidFill>
                <a:latin typeface="+mn-lt"/>
                <a:ea typeface="+mn-ea"/>
                <a:cs typeface="+mn-cs"/>
              </a:rPr>
              <a:t>4. Valoración del calzado </a:t>
            </a: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3810000" cy="3086100"/>
          </a:xfrm>
        </p:spPr>
        <p:txBody>
          <a:bodyPr/>
          <a:lstStyle/>
          <a:p>
            <a:pPr eaLnBrk="1" hangingPunct="1"/>
            <a:endParaRPr lang="es-ES" sz="2800" smtClean="0"/>
          </a:p>
          <a:p>
            <a:pPr eaLnBrk="1" hangingPunct="1"/>
            <a:endParaRPr lang="es-ES" sz="2800" smtClean="0"/>
          </a:p>
        </p:txBody>
      </p:sp>
      <p:pic>
        <p:nvPicPr>
          <p:cNvPr id="196612" name="Picture 4" descr="MVC-009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39205" y="1167594"/>
            <a:ext cx="4176464" cy="2322258"/>
          </a:xfrm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18116" name="Picture 5" descr="PLANTILL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7988" y="1707363"/>
            <a:ext cx="2543175" cy="10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7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292725" y="3313512"/>
            <a:ext cx="3024188" cy="1634728"/>
          </a:xfrm>
        </p:spPr>
      </p:pic>
      <p:sp>
        <p:nvSpPr>
          <p:cNvPr id="218118" name="Text Box 7"/>
          <p:cNvSpPr txBox="1">
            <a:spLocks noChangeArrowheads="1"/>
          </p:cNvSpPr>
          <p:nvPr/>
        </p:nvSpPr>
        <p:spPr bwMode="auto">
          <a:xfrm>
            <a:off x="1887538" y="3937398"/>
            <a:ext cx="2252662" cy="10156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1" tIns="45711" rIns="91421" bIns="45711">
            <a:spAutoFit/>
          </a:bodyPr>
          <a:lstStyle/>
          <a:p>
            <a:pPr algn="ctr"/>
            <a:r>
              <a:rPr lang="es-ES" sz="2000">
                <a:latin typeface="Times New Roman" pitchFamily="18" charset="0"/>
              </a:rPr>
              <a:t>Huella normal</a:t>
            </a:r>
          </a:p>
          <a:p>
            <a:pPr algn="ctr"/>
            <a:r>
              <a:rPr lang="es-ES" sz="2000">
                <a:latin typeface="Times New Roman" pitchFamily="18" charset="0"/>
              </a:rPr>
              <a:t>Pie cavo</a:t>
            </a:r>
          </a:p>
          <a:p>
            <a:pPr algn="ctr"/>
            <a:r>
              <a:rPr lang="es-ES" sz="2000">
                <a:latin typeface="Times New Roman" pitchFamily="18" charset="0"/>
              </a:rPr>
              <a:t>Pie plano</a:t>
            </a: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3851275" y="4083844"/>
            <a:ext cx="1728788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3635375" y="4300538"/>
            <a:ext cx="3024188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>
            <a:off x="3779838" y="4516041"/>
            <a:ext cx="3960812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/>
      <p:bldP spid="196616" grpId="0" animBg="1"/>
      <p:bldP spid="196617" grpId="0" animBg="1"/>
      <p:bldP spid="1966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51531" y="249492"/>
            <a:ext cx="7408863" cy="4590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9" tIns="44442" rIns="90469" bIns="44442">
            <a:spAutoFit/>
          </a:bodyPr>
          <a:lstStyle/>
          <a:p>
            <a:pPr defTabSz="7620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PIE DIABETICO: </a:t>
            </a:r>
            <a:r>
              <a:rPr lang="es-ES_tradn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CALZADO</a:t>
            </a:r>
            <a:r>
              <a:rPr lang="es-ES_tradnl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pic>
        <p:nvPicPr>
          <p:cNvPr id="234499" name="Picture 11" descr="F:\SESIONES\SESIONES MIR\PIE DIABETICO\PIE DIABETICO-FOTOS\CALZADO\TOVI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47" y="3273829"/>
            <a:ext cx="3519487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1" name="Picture 13" descr="F:\SESIONES\SESIONES MIR\PIE DIABETICO\PIE DIABETICO-FOTOS\CALZADO\ZAPATO PLASTOZOT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843558"/>
            <a:ext cx="1363662" cy="215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2" name="Picture 14" descr="F:\SESIONES\SESIONES MIR\PIE DIABETICO\PIE DIABETICO-FOTOS\CALZADO\ZAPATO PLASTOZOTE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651872"/>
            <a:ext cx="24765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3" name="Picture 15" descr="F:\SESIONES\SESIONES MIR\PIE DIABETICO\PIE DIABETICO-FOTOS\CALZADO\ZAPATO PLASTOZOTE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3888" y="843558"/>
            <a:ext cx="1408112" cy="215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4" name="Picture 16" descr="F:\SESIONES\SESIONES MIR\PIE DIABETICO\PIE DIABETICO-FOTOS\DEPORTIV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1707660"/>
            <a:ext cx="16970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5" name="Picture 17" descr="F:\SESIONES\SESIONES MIR\PIE DIABETICO\PIE DIABETICO-FOTOS\CALZADO NORM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543865"/>
            <a:ext cx="1651000" cy="124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572000" y="191860"/>
            <a:ext cx="4572000" cy="30315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528763" algn="l"/>
              </a:tabLst>
              <a:defRPr/>
            </a:pPr>
            <a:r>
              <a:rPr lang="es-ES_tradnl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CALZADO</a:t>
            </a: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_tradnl" sz="2000" dirty="0"/>
              <a:t>	</a:t>
            </a:r>
            <a:r>
              <a:rPr lang="es-ES_tradnl" dirty="0"/>
              <a:t>Normal de su medida, horma amplia, piel suave transpirable, 			sin costuras, cerrado, tacón </a:t>
            </a:r>
            <a:endParaRPr lang="es-ES_tradnl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528763" algn="l"/>
              </a:tabLst>
              <a:defRPr/>
            </a:pPr>
            <a:r>
              <a:rPr lang="es-ES_tradnl" dirty="0" smtClean="0"/>
              <a:t>bajo </a:t>
            </a:r>
            <a:r>
              <a:rPr lang="es-ES_tradnl" dirty="0"/>
              <a:t>(2-4 cm). ¡ojo con zapatos nuevos!</a:t>
            </a:r>
            <a:endParaRPr lang="es-ES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  <a:defRPr/>
            </a:pPr>
            <a:r>
              <a:rPr lang="es-ES_tradnl" dirty="0"/>
              <a:t> </a:t>
            </a:r>
            <a:r>
              <a:rPr lang="es-ES" dirty="0"/>
              <a:t>		</a:t>
            </a:r>
            <a:r>
              <a:rPr lang="es-ES_tradnl" dirty="0"/>
              <a:t>Ortopédico:	</a:t>
            </a:r>
            <a:r>
              <a:rPr lang="es-ES_tradnl" dirty="0" err="1"/>
              <a:t>Termoconformables</a:t>
            </a:r>
            <a:r>
              <a:rPr lang="es-ES_tradnl" dirty="0"/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  <a:defRPr/>
            </a:pPr>
            <a:r>
              <a:rPr lang="es-ES_tradnl" dirty="0"/>
              <a:t>				</a:t>
            </a:r>
            <a:r>
              <a:rPr lang="es-ES_tradnl" dirty="0" err="1"/>
              <a:t>Tovipie</a:t>
            </a:r>
            <a:r>
              <a:rPr lang="es-ES_tradnl" dirty="0"/>
              <a:t>/taloneras</a:t>
            </a:r>
            <a:endParaRPr lang="es-ES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1528763" algn="l"/>
              </a:tabLst>
              <a:defRPr/>
            </a:pPr>
            <a:endParaRPr lang="es-ES_tradn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02" descr="FONDO_PRESENTACIONES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0" y="11907"/>
            <a:ext cx="9834563" cy="47660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2532" name="25 Rectángulo"/>
          <p:cNvSpPr>
            <a:spLocks noChangeArrowheads="1"/>
          </p:cNvSpPr>
          <p:nvPr/>
        </p:nvSpPr>
        <p:spPr bwMode="auto">
          <a:xfrm>
            <a:off x="515939" y="4506516"/>
            <a:ext cx="76533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100">
                <a:solidFill>
                  <a:srgbClr val="80000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http://www.msps.es/organizacion/sns/planCalidadSNS/diabetes.htm.</a:t>
            </a:r>
          </a:p>
        </p:txBody>
      </p:sp>
      <p:sp>
        <p:nvSpPr>
          <p:cNvPr id="35847" name="27 Rectángulo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127779" y="910471"/>
            <a:ext cx="5255154" cy="11695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57 Condensed"/>
                <a:ea typeface="ヒラギノ角ゴ Pro W3" charset="0"/>
                <a:cs typeface="Univers 57 Condensed"/>
              </a:rPr>
              <a:t>Tasa de altas por 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7 Condensed"/>
                <a:ea typeface="ヒラギノ角ゴ Pro W3" charset="0"/>
                <a:cs typeface="Univers 57 Condensed"/>
              </a:rPr>
              <a:t>amputaciones </a:t>
            </a:r>
            <a:r>
              <a:rPr lang="es-ES" altLang="es-ES" sz="2000" b="1" dirty="0" smtClean="0">
                <a:solidFill>
                  <a:srgbClr val="40404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Pie diabético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Univers 57 Condensed"/>
              <a:ea typeface="ヒラギノ角ゴ Pro W3" charset="0"/>
              <a:cs typeface="Univers 57 Condensed"/>
            </a:endParaRPr>
          </a:p>
          <a:p>
            <a:pPr defTabSz="914400">
              <a:spcBef>
                <a:spcPct val="50000"/>
              </a:spcBef>
              <a:defRPr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47 CondensedLight"/>
                <a:ea typeface="ヒラギノ角ゴ Pro W3" charset="0"/>
                <a:cs typeface="ヒラギノ角ゴ Pro W3" charset="0"/>
              </a:rPr>
              <a:t>MMII: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57 Condensed"/>
                <a:ea typeface="ヒラギノ角ゴ Pro W3" charset="0"/>
                <a:cs typeface="Univers 57 Condensed"/>
              </a:rPr>
              <a:t>3,2 por 1.000 DM</a:t>
            </a:r>
          </a:p>
        </p:txBody>
      </p:sp>
      <p:grpSp>
        <p:nvGrpSpPr>
          <p:cNvPr id="2" name="Agrupar 2"/>
          <p:cNvGrpSpPr>
            <a:grpSpLocks/>
          </p:cNvGrpSpPr>
          <p:nvPr/>
        </p:nvGrpSpPr>
        <p:grpSpPr bwMode="auto">
          <a:xfrm>
            <a:off x="663575" y="2080022"/>
            <a:ext cx="6719358" cy="2156222"/>
            <a:chOff x="795020" y="2834640"/>
            <a:chExt cx="6719358" cy="2875280"/>
          </a:xfrm>
        </p:grpSpPr>
        <p:pic>
          <p:nvPicPr>
            <p:cNvPr id="22540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 t="9151" r="22954" b="8145"/>
            <a:stretch>
              <a:fillRect/>
            </a:stretch>
          </p:blipFill>
          <p:spPr bwMode="auto">
            <a:xfrm>
              <a:off x="795020" y="2834640"/>
              <a:ext cx="6002020" cy="287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28 CuadroTexto"/>
            <p:cNvSpPr txBox="1">
              <a:spLocks noChangeArrowheads="1"/>
            </p:cNvSpPr>
            <p:nvPr/>
          </p:nvSpPr>
          <p:spPr bwMode="auto">
            <a:xfrm>
              <a:off x="6800533" y="3333750"/>
              <a:ext cx="713845" cy="5130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altLang="es-ES" dirty="0">
                  <a:solidFill>
                    <a:srgbClr val="0000FF"/>
                  </a:solidFill>
                  <a:latin typeface="Univers 57 Condensed" pitchFamily="50" charset="0"/>
                  <a:ea typeface="ヒラギノ角ゴ Pro W3" pitchFamily="126" charset="-128"/>
                  <a:cs typeface="Univers 47 CondensedLight" pitchFamily="123" charset="0"/>
                </a:rPr>
                <a:t>4,7</a:t>
              </a:r>
            </a:p>
          </p:txBody>
        </p:sp>
        <p:sp>
          <p:nvSpPr>
            <p:cNvPr id="22542" name="29 CuadroTexto"/>
            <p:cNvSpPr txBox="1">
              <a:spLocks noChangeArrowheads="1"/>
            </p:cNvSpPr>
            <p:nvPr/>
          </p:nvSpPr>
          <p:spPr bwMode="auto">
            <a:xfrm>
              <a:off x="6799580" y="4494849"/>
              <a:ext cx="714798" cy="5130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C0007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altLang="es-ES" dirty="0">
                  <a:solidFill>
                    <a:srgbClr val="FF0000"/>
                  </a:solidFill>
                  <a:latin typeface="Univers 57 Condensed" pitchFamily="50" charset="0"/>
                  <a:ea typeface="ヒラギノ角ゴ Pro W3" pitchFamily="126" charset="-128"/>
                  <a:cs typeface="Univers 47 CondensedLight" pitchFamily="123" charset="0"/>
                </a:rPr>
                <a:t>1,7</a:t>
              </a:r>
            </a:p>
          </p:txBody>
        </p:sp>
      </p:grpSp>
      <p:sp>
        <p:nvSpPr>
          <p:cNvPr id="22535" name="30 Rectángulo"/>
          <p:cNvSpPr>
            <a:spLocks noChangeArrowheads="1"/>
          </p:cNvSpPr>
          <p:nvPr/>
        </p:nvSpPr>
        <p:spPr bwMode="auto">
          <a:xfrm>
            <a:off x="504826" y="4349353"/>
            <a:ext cx="82534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100">
                <a:solidFill>
                  <a:srgbClr val="80000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Fuente: Registro de Altas de hospitalización (CMBD), IIS (MSSSI).	</a:t>
            </a:r>
          </a:p>
        </p:txBody>
      </p:sp>
      <p:sp>
        <p:nvSpPr>
          <p:cNvPr id="22536" name="1 Título"/>
          <p:cNvSpPr txBox="1">
            <a:spLocks/>
          </p:cNvSpPr>
          <p:nvPr/>
        </p:nvSpPr>
        <p:spPr bwMode="auto">
          <a:xfrm>
            <a:off x="457200" y="432792"/>
            <a:ext cx="8229600" cy="4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3000" b="1" dirty="0">
                <a:solidFill>
                  <a:srgbClr val="80000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Análisis de situación</a:t>
            </a:r>
          </a:p>
        </p:txBody>
      </p:sp>
      <p:pic>
        <p:nvPicPr>
          <p:cNvPr id="22537" name="Imagen 1" descr="estrat_sn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513" y="647700"/>
            <a:ext cx="1004887" cy="13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6"/>
          <p:cNvPicPr>
            <a:picLocks noChangeAspect="1" noChangeArrowheads="1"/>
          </p:cNvPicPr>
          <p:nvPr/>
        </p:nvPicPr>
        <p:blipFill>
          <a:blip r:embed="rId4" cstate="print"/>
          <a:srcRect l="77307" t="27853" b="37077"/>
          <a:stretch>
            <a:fillRect/>
          </a:stretch>
        </p:blipFill>
        <p:spPr bwMode="auto">
          <a:xfrm>
            <a:off x="7575550" y="2644379"/>
            <a:ext cx="1458912" cy="75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013"/>
          <p:cNvPicPr>
            <a:picLocks noChangeAspect="1" noChangeArrowheads="1"/>
          </p:cNvPicPr>
          <p:nvPr/>
        </p:nvPicPr>
        <p:blipFill>
          <a:blip r:embed="rId6" cstate="print"/>
          <a:srcRect l="4152" t="9087" b="10405"/>
          <a:stretch>
            <a:fillRect/>
          </a:stretch>
        </p:blipFill>
        <p:spPr bwMode="auto">
          <a:xfrm>
            <a:off x="7575550" y="4777978"/>
            <a:ext cx="1568450" cy="35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9946" y="303504"/>
            <a:ext cx="85175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smtClean="0">
                <a:solidFill>
                  <a:srgbClr val="009999"/>
                </a:solidFill>
              </a:rPr>
              <a:t>5- Tratamiento de la patología no ulcerativa</a:t>
            </a:r>
          </a:p>
          <a:p>
            <a:r>
              <a:rPr lang="es-ES" sz="3600" b="1" dirty="0" smtClean="0">
                <a:solidFill>
                  <a:srgbClr val="009999"/>
                </a:solidFill>
              </a:rPr>
              <a:t> </a:t>
            </a:r>
            <a:endParaRPr lang="es-ES" sz="3600" b="1" dirty="0">
              <a:solidFill>
                <a:srgbClr val="009999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72525" y="2032000"/>
            <a:ext cx="282128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Calibri" pitchFamily="34" charset="0"/>
              </a:rPr>
              <a:t>Ortopedia /</a:t>
            </a:r>
            <a:r>
              <a:rPr lang="es-ES" b="1" dirty="0" err="1" smtClean="0">
                <a:latin typeface="Calibri" pitchFamily="34" charset="0"/>
              </a:rPr>
              <a:t>Rehabilitacion</a:t>
            </a:r>
            <a:endParaRPr lang="es-ES" dirty="0"/>
          </a:p>
        </p:txBody>
      </p:sp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542933" y="1882348"/>
            <a:ext cx="7859183" cy="143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1" tIns="45711" rIns="91421" bIns="4571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Estudio del apoyo </a:t>
            </a:r>
            <a:r>
              <a:rPr lang="es-ES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del pie</a:t>
            </a:r>
            <a:endParaRPr lang="es-E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400" dirty="0">
                <a:solidFill>
                  <a:srgbClr val="002060"/>
                </a:solidFill>
                <a:latin typeface="Arial" pitchFamily="34" charset="0"/>
              </a:rPr>
              <a:t>Estudio cualitativo estático con </a:t>
            </a:r>
            <a:r>
              <a:rPr lang="es-ES" sz="1400" dirty="0" err="1">
                <a:solidFill>
                  <a:srgbClr val="002060"/>
                </a:solidFill>
                <a:latin typeface="Arial" pitchFamily="34" charset="0"/>
              </a:rPr>
              <a:t>podoscopio</a:t>
            </a:r>
            <a:r>
              <a:rPr lang="es-ES" sz="1400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400" dirty="0">
                <a:solidFill>
                  <a:srgbClr val="002060"/>
                </a:solidFill>
                <a:latin typeface="Arial" pitchFamily="34" charset="0"/>
              </a:rPr>
              <a:t>Análisis dinámico cualitativo y cuantitativo de las presiones plantares: </a:t>
            </a:r>
            <a:r>
              <a:rPr lang="es-ES" sz="1400" dirty="0" err="1">
                <a:solidFill>
                  <a:srgbClr val="002060"/>
                </a:solidFill>
                <a:latin typeface="Arial" pitchFamily="34" charset="0"/>
              </a:rPr>
              <a:t>podobarómetro</a:t>
            </a:r>
            <a:r>
              <a:rPr lang="es-ES" sz="1400" dirty="0">
                <a:solidFill>
                  <a:srgbClr val="002060"/>
                </a:solidFill>
                <a:latin typeface="Arial" pitchFamily="34" charset="0"/>
              </a:rPr>
              <a:t>  y plataformas de marcha electrónicas</a:t>
            </a:r>
            <a:r>
              <a:rPr lang="es-ES" dirty="0">
                <a:solidFill>
                  <a:srgbClr val="002060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5" name="Picture 10" descr="C:\Documents and Settings\Admin\Mis documentos\Mis escaneos\2011-02 (feb)\escanear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99229"/>
            <a:ext cx="1917700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F:\SESIONES\SESIONES MIR\PIE DIABETICO\PIE DIABETICO-FOTOS\Nueva carpeta (2)\Footscan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609" y="3313491"/>
            <a:ext cx="4233862" cy="15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933675"/>
            <a:ext cx="3378201" cy="9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51"/>
          <p:cNvSpPr txBox="1">
            <a:spLocks/>
          </p:cNvSpPr>
          <p:nvPr/>
        </p:nvSpPr>
        <p:spPr>
          <a:xfrm>
            <a:off x="518257" y="982133"/>
            <a:ext cx="7325138" cy="3005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/>
              <a:t> </a:t>
            </a:r>
            <a:endParaRPr lang="ca-E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 dirty="0" smtClean="0">
                <a:solidFill>
                  <a:srgbClr val="005696"/>
                </a:solidFill>
              </a:rPr>
              <a:t>Definición</a:t>
            </a:r>
            <a:r>
              <a:rPr lang="es-ES" sz="2000" dirty="0" smtClean="0"/>
              <a:t>: </a:t>
            </a:r>
            <a:r>
              <a:rPr lang="es-ES" sz="2000" dirty="0"/>
              <a:t>lesión cutánea que afecta </a:t>
            </a:r>
            <a:r>
              <a:rPr lang="es-ES" sz="2000" dirty="0" smtClean="0"/>
              <a:t>epidermis </a:t>
            </a:r>
            <a:r>
              <a:rPr lang="es-ES" sz="2000" dirty="0"/>
              <a:t>y </a:t>
            </a:r>
            <a:r>
              <a:rPr lang="es-ES" sz="2000" dirty="0" smtClean="0"/>
              <a:t>dermis, por debajo del tobillo</a:t>
            </a:r>
            <a:endParaRPr lang="es-ES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s-ES" sz="8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 smtClean="0"/>
              <a:t>Incidencia </a:t>
            </a:r>
            <a:r>
              <a:rPr lang="es-ES" sz="2000" dirty="0"/>
              <a:t>anual de úlceras en </a:t>
            </a:r>
            <a:r>
              <a:rPr lang="es-ES" sz="2000" dirty="0" smtClean="0"/>
              <a:t>el pie en </a:t>
            </a:r>
            <a:r>
              <a:rPr lang="es-ES" sz="2000" dirty="0"/>
              <a:t>los pacientes diabéticos en los países desarrollados es del </a:t>
            </a:r>
            <a:r>
              <a:rPr lang="es-ES" sz="2000" dirty="0">
                <a:solidFill>
                  <a:srgbClr val="FF0066"/>
                </a:solidFill>
              </a:rPr>
              <a:t>2-4</a:t>
            </a:r>
            <a:r>
              <a:rPr lang="es-ES" sz="2000" dirty="0" smtClean="0">
                <a:solidFill>
                  <a:srgbClr val="FF0066"/>
                </a:solidFill>
              </a:rPr>
              <a:t>%</a:t>
            </a:r>
            <a:r>
              <a:rPr lang="es-ES" sz="2000" dirty="0" smtClean="0"/>
              <a:t>.</a:t>
            </a:r>
          </a:p>
          <a:p>
            <a:pPr lvl="0"/>
            <a:endParaRPr lang="ca-ES" sz="8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 smtClean="0"/>
              <a:t>El 80- 85% % </a:t>
            </a:r>
            <a:r>
              <a:rPr lang="es-ES" sz="2000" dirty="0"/>
              <a:t>de las amputaciones van precedidas de una ú</a:t>
            </a:r>
            <a:r>
              <a:rPr lang="es-ES" sz="2000" dirty="0" smtClean="0"/>
              <a:t>lcera</a:t>
            </a:r>
            <a:endParaRPr lang="ca-ES" sz="2000" dirty="0"/>
          </a:p>
          <a:p>
            <a:pPr lvl="0"/>
            <a:endParaRPr lang="es-ES" sz="800" dirty="0" smtClean="0"/>
          </a:p>
          <a:p>
            <a:pPr algn="ctr">
              <a:buClr>
                <a:srgbClr val="292929"/>
              </a:buClr>
              <a:buSzPct val="25000"/>
              <a:buFont typeface="Arial Narrow"/>
              <a:buNone/>
            </a:pPr>
            <a:endParaRPr lang="es-ES" sz="800" b="1" dirty="0" smtClean="0">
              <a:solidFill>
                <a:srgbClr val="29292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>
              <a:buClr>
                <a:srgbClr val="292929"/>
              </a:buClr>
              <a:buSzPct val="25000"/>
              <a:buFont typeface="Arial Narrow"/>
              <a:buNone/>
            </a:pPr>
            <a:endParaRPr lang="es-ES" sz="800" b="1" dirty="0">
              <a:solidFill>
                <a:srgbClr val="00569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>
              <a:buClr>
                <a:srgbClr val="292929"/>
              </a:buClr>
              <a:buSzPct val="25000"/>
              <a:buFont typeface="Arial Narrow"/>
              <a:buNone/>
            </a:pPr>
            <a:r>
              <a:rPr lang="es-ES" sz="1800" b="1" dirty="0" smtClean="0">
                <a:solidFill>
                  <a:srgbClr val="005696"/>
                </a:solidFill>
                <a:latin typeface="Arial Narrow"/>
                <a:ea typeface="Arial Narrow"/>
                <a:cs typeface="Arial Narrow"/>
                <a:sym typeface="Arial Narrow"/>
              </a:rPr>
              <a:t>El factor precipitante o desencadenante más frecuente de les lesiones en los pies es el traumatismo relacionado con el calzado </a:t>
            </a:r>
            <a:endParaRPr lang="es-ES" sz="1800" b="1" dirty="0">
              <a:solidFill>
                <a:srgbClr val="0056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" name="Shape 865"/>
          <p:cNvSpPr txBox="1"/>
          <p:nvPr/>
        </p:nvSpPr>
        <p:spPr>
          <a:xfrm>
            <a:off x="287337" y="0"/>
            <a:ext cx="6127404" cy="739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 Narrow"/>
              <a:buNone/>
            </a:pPr>
            <a:r>
              <a:rPr lang="es-ES" sz="3600" b="1" i="0" u="none" strike="noStrike" cap="none" dirty="0" smtClean="0">
                <a:solidFill>
                  <a:srgbClr val="005696"/>
                </a:solidFill>
                <a:latin typeface="Arial Narrow"/>
                <a:ea typeface="Arial Narrow"/>
                <a:cs typeface="Arial Narrow"/>
                <a:sym typeface="Arial Narrow"/>
              </a:rPr>
              <a:t>LA ÚLCERA</a:t>
            </a:r>
            <a:endParaRPr lang="es-ES" sz="3600" b="1" i="0" u="none" strike="noStrike" cap="none" dirty="0">
              <a:solidFill>
                <a:srgbClr val="0056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6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/>
        </p:nvSpPr>
        <p:spPr>
          <a:xfrm>
            <a:off x="648321" y="1913467"/>
            <a:ext cx="7665946" cy="2184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2600" b="0" i="0" u="none" strike="noStrike" cap="none" dirty="0" smtClean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Cuidado general </a:t>
            </a:r>
            <a:r>
              <a:rPr lang="es-ES" sz="2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paciente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11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s-ES" sz="2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ES" sz="2000" b="0" i="0" u="none" strike="noStrike" cap="none" dirty="0" smtClean="0">
                <a:solidFill>
                  <a:srgbClr val="000000"/>
                </a:solidFill>
                <a:sym typeface="Arial"/>
              </a:rPr>
              <a:t>- </a:t>
            </a:r>
            <a:r>
              <a:rPr lang="es-ES" sz="2000" dirty="0"/>
              <a:t>e</a:t>
            </a:r>
            <a:r>
              <a:rPr lang="es-ES" sz="2000" dirty="0" smtClean="0"/>
              <a:t>stado nutricional</a:t>
            </a:r>
          </a:p>
          <a:p>
            <a:pPr lvl="0"/>
            <a:r>
              <a:rPr lang="es-ES" sz="2000" dirty="0"/>
              <a:t>	</a:t>
            </a:r>
            <a:r>
              <a:rPr lang="es-ES" sz="2000" dirty="0" smtClean="0"/>
              <a:t>- control </a:t>
            </a:r>
            <a:r>
              <a:rPr lang="es-ES" sz="2000" dirty="0"/>
              <a:t>factores de riesgo cardiovascular</a:t>
            </a:r>
            <a:endParaRPr lang="ca-ES" sz="2000" dirty="0"/>
          </a:p>
          <a:p>
            <a:pPr lvl="0"/>
            <a:r>
              <a:rPr lang="es-ES" sz="2000" dirty="0" smtClean="0"/>
              <a:t>	- control </a:t>
            </a:r>
            <a:r>
              <a:rPr lang="es-ES" sz="2000" dirty="0"/>
              <a:t>metabólico</a:t>
            </a:r>
            <a:endParaRPr lang="ca-ES" sz="2000" dirty="0"/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2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Garantizar la </a:t>
            </a:r>
            <a:r>
              <a:rPr lang="es-ES" sz="2600" b="0" i="0" u="none" strike="noStrike" cap="none" dirty="0" smtClean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perfusión</a:t>
            </a:r>
            <a:r>
              <a:rPr lang="es-ES" sz="2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sanguínea 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es-ES" sz="2000" dirty="0"/>
          </a:p>
          <a:p>
            <a:pPr marL="457200" indent="-457200">
              <a:lnSpc>
                <a:spcPct val="8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2600" dirty="0" smtClean="0">
                <a:solidFill>
                  <a:srgbClr val="336699"/>
                </a:solidFill>
              </a:rPr>
              <a:t>Descarga</a:t>
            </a:r>
            <a:r>
              <a:rPr lang="es-ES" sz="2600" dirty="0" smtClean="0"/>
              <a:t> </a:t>
            </a:r>
            <a:r>
              <a:rPr lang="es-ES" sz="2600" dirty="0"/>
              <a:t>de </a:t>
            </a:r>
            <a:r>
              <a:rPr lang="es-ES" sz="2600" dirty="0" smtClean="0"/>
              <a:t>presión</a:t>
            </a:r>
          </a:p>
          <a:p>
            <a:pPr marL="457200" indent="-457200">
              <a:lnSpc>
                <a:spcPct val="8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endParaRPr lang="es-ES" sz="2000" dirty="0" smtClean="0"/>
          </a:p>
          <a:p>
            <a:pPr marL="457200" indent="-457200">
              <a:lnSpc>
                <a:spcPct val="8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2600" dirty="0" smtClean="0">
                <a:solidFill>
                  <a:srgbClr val="336699"/>
                </a:solidFill>
              </a:rPr>
              <a:t>Cura </a:t>
            </a:r>
            <a:r>
              <a:rPr lang="es-ES" sz="2600" dirty="0">
                <a:solidFill>
                  <a:srgbClr val="336699"/>
                </a:solidFill>
              </a:rPr>
              <a:t>local </a:t>
            </a:r>
            <a:r>
              <a:rPr lang="es-ES" sz="2600" dirty="0" smtClean="0"/>
              <a:t>de </a:t>
            </a:r>
            <a:r>
              <a:rPr lang="es-ES" sz="2600" dirty="0"/>
              <a:t>la </a:t>
            </a:r>
            <a:r>
              <a:rPr lang="es-ES" sz="2600" dirty="0" smtClean="0"/>
              <a:t>herida</a:t>
            </a:r>
            <a:endParaRPr lang="es-ES" sz="2600" dirty="0">
              <a:solidFill>
                <a:srgbClr val="0C0C0C"/>
              </a:solidFill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20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26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 de la </a:t>
            </a:r>
            <a:r>
              <a:rPr lang="es-ES" sz="2600" b="0" i="0" u="none" strike="noStrike" cap="none" dirty="0" smtClean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infección</a:t>
            </a:r>
            <a:endParaRPr lang="es-ES" sz="3200" b="0" i="0" u="none" strike="noStrike" cap="none" dirty="0" smtClean="0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9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Shape 863"/>
          <p:cNvSpPr txBox="1"/>
          <p:nvPr/>
        </p:nvSpPr>
        <p:spPr>
          <a:xfrm>
            <a:off x="-484360" y="592124"/>
            <a:ext cx="7924798" cy="695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4" name="Shape 864" descr="Logo Wounds International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375004" y="4730945"/>
            <a:ext cx="1555406" cy="271919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Shape 865"/>
          <p:cNvSpPr txBox="1"/>
          <p:nvPr/>
        </p:nvSpPr>
        <p:spPr>
          <a:xfrm>
            <a:off x="414337" y="215503"/>
            <a:ext cx="6127404" cy="739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 Narrow"/>
              <a:buNone/>
            </a:pPr>
            <a:r>
              <a:rPr lang="es-ES" sz="3600" b="1" i="0" u="none" strike="noStrike" cap="none" dirty="0" smtClean="0">
                <a:solidFill>
                  <a:srgbClr val="005696"/>
                </a:solidFill>
                <a:latin typeface="Arial Narrow"/>
                <a:ea typeface="Arial Narrow"/>
                <a:cs typeface="Arial Narrow"/>
                <a:sym typeface="Arial Narrow"/>
              </a:rPr>
              <a:t>TRATAMIENTO DE LA ÚLCERA</a:t>
            </a:r>
            <a:endParaRPr lang="es-ES" sz="3600" b="1" i="0" u="none" strike="noStrike" cap="none" dirty="0">
              <a:solidFill>
                <a:srgbClr val="0056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2007" y="4681710"/>
            <a:ext cx="832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International </a:t>
            </a:r>
            <a:r>
              <a:rPr lang="en-US" sz="1400" dirty="0"/>
              <a:t>Best Practice Statement: </a:t>
            </a:r>
            <a:r>
              <a:rPr lang="en-US" sz="1400" dirty="0" err="1" smtClean="0"/>
              <a:t>Optimising</a:t>
            </a:r>
            <a:r>
              <a:rPr lang="en-US" sz="1400" dirty="0" smtClean="0"/>
              <a:t> </a:t>
            </a:r>
            <a:r>
              <a:rPr lang="en-US" sz="1400" dirty="0"/>
              <a:t>patient </a:t>
            </a:r>
            <a:r>
              <a:rPr lang="en-US" sz="1400" dirty="0" smtClean="0"/>
              <a:t>involvement</a:t>
            </a:r>
          </a:p>
          <a:p>
            <a:r>
              <a:rPr lang="en-US" sz="1400" dirty="0" smtClean="0"/>
              <a:t>in </a:t>
            </a:r>
            <a:r>
              <a:rPr lang="en-US" sz="1400" dirty="0"/>
              <a:t>wound management. </a:t>
            </a:r>
            <a:r>
              <a:rPr lang="en-US" sz="1400" dirty="0" smtClean="0"/>
              <a:t>Wounds </a:t>
            </a:r>
            <a:r>
              <a:rPr lang="en-US" sz="1400" dirty="0"/>
              <a:t>International, 2016</a:t>
            </a:r>
            <a:endParaRPr lang="ca-ES" sz="1400" dirty="0"/>
          </a:p>
        </p:txBody>
      </p:sp>
      <p:pic>
        <p:nvPicPr>
          <p:cNvPr id="12" name="Shape 996" descr="E:\Gedaps\Estudi peu\Isa Pie 27022017\PIe curas\IWGDF copia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948337" y="374836"/>
            <a:ext cx="1982075" cy="434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851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 txBox="1">
            <a:spLocks noGrp="1"/>
          </p:cNvSpPr>
          <p:nvPr>
            <p:ph type="body" idx="1"/>
          </p:nvPr>
        </p:nvSpPr>
        <p:spPr>
          <a:xfrm>
            <a:off x="666395" y="1253806"/>
            <a:ext cx="8264017" cy="7084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400" b="1" i="0" u="none" strike="noStrike" cap="none" dirty="0" smtClean="0">
                <a:solidFill>
                  <a:srgbClr val="005696"/>
                </a:solidFill>
                <a:latin typeface=" Arial"/>
                <a:ea typeface="Arial Narrow"/>
                <a:cs typeface="Arial Narrow"/>
                <a:sym typeface="Arial Narrow"/>
              </a:rPr>
              <a:t>Objetivo: </a:t>
            </a:r>
            <a:r>
              <a:rPr lang="es-ES" sz="2400" i="0" u="none" strike="noStrike" cap="none" dirty="0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reducir la presión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400" dirty="0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Es muy difícil la curación de la úlcera si no se descarga, especialmente en las úlceras con componente </a:t>
            </a:r>
            <a:r>
              <a:rPr lang="es-ES" sz="2400" dirty="0" err="1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neuropático</a:t>
            </a:r>
            <a:endParaRPr lang="es-ES" sz="2400" dirty="0" smtClean="0">
              <a:solidFill>
                <a:srgbClr val="000000"/>
              </a:solidFill>
              <a:latin typeface=" Arial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2400" i="0" u="none" strike="noStrike" cap="none" dirty="0">
              <a:solidFill>
                <a:srgbClr val="000000"/>
              </a:solidFill>
              <a:latin typeface=" Arial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Wingdings" pitchFamily="2" charset="2"/>
              <a:buChar char="v"/>
            </a:pPr>
            <a:r>
              <a:rPr lang="es-ES" sz="2400" dirty="0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 tipos de descarga: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800" dirty="0" smtClean="0">
              <a:solidFill>
                <a:srgbClr val="000000"/>
              </a:solidFill>
              <a:latin typeface=" Arial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s-ES" sz="2000" i="0" u="none" strike="noStrike" cap="none" dirty="0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- botinas de yeso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s-ES" sz="2000" dirty="0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- botinas extraíbles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s-ES" sz="2000" i="0" u="none" strike="noStrike" cap="none" dirty="0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- </a:t>
            </a:r>
            <a:r>
              <a:rPr lang="es-ES" sz="2000" dirty="0" err="1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o</a:t>
            </a:r>
            <a:r>
              <a:rPr lang="es-ES" sz="2000" i="0" u="none" strike="noStrike" cap="none" dirty="0" err="1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rtesis</a:t>
            </a:r>
            <a:endParaRPr lang="es-ES" sz="2000" i="0" u="none" strike="noStrike" cap="none" dirty="0" smtClean="0">
              <a:solidFill>
                <a:srgbClr val="000000"/>
              </a:solidFill>
              <a:latin typeface=" Arial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s-ES" sz="2000" dirty="0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- fieltros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r>
              <a:rPr lang="es-ES" sz="2000" i="0" u="none" strike="noStrike" cap="none" dirty="0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- cirugía preventiva: dedos en martillo, </a:t>
            </a:r>
            <a:r>
              <a:rPr lang="es-ES" sz="2000" i="0" u="none" strike="noStrike" cap="none" dirty="0" err="1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hallux</a:t>
            </a:r>
            <a:r>
              <a:rPr lang="es-ES" sz="2000" i="0" u="none" strike="noStrike" cap="none" dirty="0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 </a:t>
            </a:r>
            <a:r>
              <a:rPr lang="es-ES" sz="2000" i="0" u="none" strike="noStrike" cap="none" dirty="0" err="1" smtClean="0">
                <a:solidFill>
                  <a:srgbClr val="000000"/>
                </a:solidFill>
                <a:latin typeface=" Arial"/>
                <a:ea typeface="Arial Narrow"/>
                <a:cs typeface="Arial Narrow"/>
                <a:sym typeface="Arial Narrow"/>
              </a:rPr>
              <a:t>valgus</a:t>
            </a:r>
            <a:endParaRPr lang="es-ES" sz="2000" i="0" u="none" strike="noStrike" cap="none" dirty="0" smtClean="0">
              <a:solidFill>
                <a:srgbClr val="000000"/>
              </a:solidFill>
              <a:latin typeface=" Arial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s-ES" sz="2400" i="0" u="none" strike="noStrike" cap="none" dirty="0" smtClean="0">
              <a:solidFill>
                <a:srgbClr val="000000"/>
              </a:solidFill>
              <a:latin typeface=" Arial"/>
              <a:ea typeface="Arial Narrow"/>
              <a:cs typeface="Arial Narrow"/>
              <a:sym typeface="Arial Narrow"/>
            </a:endParaRPr>
          </a:p>
        </p:txBody>
      </p:sp>
      <p:sp>
        <p:nvSpPr>
          <p:cNvPr id="1205" name="Shape 1205"/>
          <p:cNvSpPr txBox="1"/>
          <p:nvPr/>
        </p:nvSpPr>
        <p:spPr>
          <a:xfrm>
            <a:off x="0" y="521494"/>
            <a:ext cx="5362716" cy="5650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Arial Narrow"/>
              <a:buNone/>
            </a:pPr>
            <a:r>
              <a:rPr lang="es-ES" sz="3600" b="1" i="0" u="none" strike="noStrike" cap="none" dirty="0" smtClean="0">
                <a:solidFill>
                  <a:srgbClr val="005696"/>
                </a:solidFill>
                <a:latin typeface="Arial Narrow"/>
                <a:ea typeface="Arial Narrow"/>
                <a:cs typeface="Arial Narrow"/>
                <a:sym typeface="Arial Narrow"/>
              </a:rPr>
              <a:t>Descargas:</a:t>
            </a:r>
          </a:p>
        </p:txBody>
      </p:sp>
      <p:pic>
        <p:nvPicPr>
          <p:cNvPr id="18" name="Shape 124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216400" y="0"/>
            <a:ext cx="4927598" cy="521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2"/>
          <p:cNvGrpSpPr/>
          <p:nvPr/>
        </p:nvGrpSpPr>
        <p:grpSpPr>
          <a:xfrm>
            <a:off x="5925931" y="2593182"/>
            <a:ext cx="2865644" cy="2109544"/>
            <a:chOff x="6064766" y="1184274"/>
            <a:chExt cx="2865644" cy="3611251"/>
          </a:xfrm>
        </p:grpSpPr>
        <p:grpSp>
          <p:nvGrpSpPr>
            <p:cNvPr id="8" name="Shape 1244"/>
            <p:cNvGrpSpPr/>
            <p:nvPr/>
          </p:nvGrpSpPr>
          <p:grpSpPr>
            <a:xfrm>
              <a:off x="6288832" y="1184274"/>
              <a:ext cx="2459875" cy="3453040"/>
              <a:chOff x="0" y="0"/>
              <a:chExt cx="2147483647" cy="2147483647"/>
            </a:xfrm>
          </p:grpSpPr>
          <p:pic>
            <p:nvPicPr>
              <p:cNvPr id="10" name="Shape 1245" descr="C:\WINDOWS\Escritorio\Antonitorre16-010-03.jpg"/>
              <p:cNvPicPr preferRelativeResize="0"/>
              <p:nvPr/>
            </p:nvPicPr>
            <p:blipFill rotWithShape="1">
              <a:blip r:embed="rId4" cstate="print">
                <a:alphaModFix/>
              </a:blip>
              <a:srcRect/>
              <a:stretch/>
            </p:blipFill>
            <p:spPr>
              <a:xfrm>
                <a:off x="0" y="0"/>
                <a:ext cx="2147483647" cy="109529396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Shape 1246"/>
              <p:cNvPicPr preferRelativeResize="0"/>
              <p:nvPr/>
            </p:nvPicPr>
            <p:blipFill rotWithShape="1">
              <a:blip r:embed="rId5" cstate="print">
                <a:alphaModFix/>
              </a:blip>
              <a:srcRect/>
              <a:stretch/>
            </p:blipFill>
            <p:spPr>
              <a:xfrm>
                <a:off x="0" y="1028534192"/>
                <a:ext cx="2147483647" cy="11189494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Rectángulo 1"/>
            <p:cNvSpPr/>
            <p:nvPr/>
          </p:nvSpPr>
          <p:spPr>
            <a:xfrm>
              <a:off x="6064766" y="2901820"/>
              <a:ext cx="2865644" cy="1893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="" xmlns:p14="http://schemas.microsoft.com/office/powerpoint/2010/main" val="425730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-152434"/>
            <a:ext cx="909955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Infección. Severidad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IDSA</a:t>
            </a:r>
            <a:r>
              <a:rPr kumimoji="0" lang="es-E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nfectious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iseases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ociety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es-E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merica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s-ES_tradnl" sz="4000" b="0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Marcador de contenido 3"/>
          <p:cNvGraphicFramePr>
            <a:graphicFrameLocks/>
          </p:cNvGraphicFramePr>
          <p:nvPr/>
        </p:nvGraphicFramePr>
        <p:xfrm>
          <a:off x="179512" y="838166"/>
          <a:ext cx="8627532" cy="3826967"/>
        </p:xfrm>
        <a:graphic>
          <a:graphicData uri="http://schemas.openxmlformats.org/drawingml/2006/table">
            <a:tbl>
              <a:tblPr/>
              <a:tblGrid>
                <a:gridCol w="658274"/>
                <a:gridCol w="1039531"/>
                <a:gridCol w="4619342"/>
                <a:gridCol w="2310385"/>
              </a:tblGrid>
              <a:tr h="47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Grado</a:t>
                      </a: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Severidad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Evidencia infección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Tratamiento</a:t>
                      </a:r>
                      <a:endParaRPr kumimoji="0" lang="es-ES_tradn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infectada</a:t>
                      </a:r>
                      <a:endParaRPr kumimoji="0" lang="es-ES_tradnl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Herida sin pus ni inflamación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</a:tr>
              <a:tr h="1081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eve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Presencia de 2 signos de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inflamaci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ón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(pus, eritema, dolor, calor,)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Celulitis NO se extiende mas allá de </a:t>
                      </a:r>
                      <a:r>
                        <a:rPr kumimoji="0" lang="es-E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cm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de la úlcera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Solo afecta a piel y subcutáneo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Cefalexina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(500 mg/8h)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ó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Amoxi-clavul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ánico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(875 mg/8h)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</a:tr>
              <a:tr h="128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Moderada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Infecci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ó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 en paciente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sistem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ática y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metab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ó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licamente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estable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Celulitis se extiende mas allá de </a:t>
                      </a:r>
                      <a:r>
                        <a:rPr kumimoji="0" lang="es-E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cm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 la úlcera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Afecta músculos, tendones, articulaciones o hueso </a:t>
                      </a: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Levofloxacino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(500mg/d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ía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+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metronidazol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(500/8h)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</a:tr>
              <a:tr h="470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Severa</a:t>
                      </a:r>
                      <a:endParaRPr kumimoji="0" lang="es-ES_tradnl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Infecci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ó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 en paciente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 repercusión sistémica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Hospitalario</a:t>
                      </a:r>
                    </a:p>
                  </a:txBody>
                  <a:tcPr marL="91434" marR="91434" marT="34295" marB="342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-118533" y="4835723"/>
            <a:ext cx="9397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</a:rPr>
              <a:t>http://www.osakidetza.euskadi.eus/contenidos/informacion/premios_osakidetza/es_osk/adjuntos/03/unidadPieDiabetico.pdf</a:t>
            </a:r>
            <a:endParaRPr lang="es-E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043" y="0"/>
            <a:ext cx="7855957" cy="484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7700" y="4733925"/>
            <a:ext cx="571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/>
          </p:cNvGraphicFramePr>
          <p:nvPr/>
        </p:nvGraphicFramePr>
        <p:xfrm>
          <a:off x="96850" y="1113588"/>
          <a:ext cx="8950325" cy="2789050"/>
        </p:xfrm>
        <a:graphic>
          <a:graphicData uri="http://schemas.openxmlformats.org/drawingml/2006/table">
            <a:tbl>
              <a:tblPr/>
              <a:tblGrid>
                <a:gridCol w="2166937"/>
                <a:gridCol w="3575050"/>
                <a:gridCol w="3208338"/>
              </a:tblGrid>
              <a:tr h="28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Frecuencia de inspecci</a:t>
                      </a: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ón</a:t>
                      </a: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alibri" pitchFamily="34" charset="0"/>
                        </a:rPr>
                        <a:t>Bajo riesgo</a:t>
                      </a: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Sensibilidad conservada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Pulsos palpables</a:t>
                      </a: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Anual</a:t>
                      </a: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</a:tr>
              <a:tr h="720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alibri" pitchFamily="34" charset="0"/>
                        </a:rPr>
                        <a:t>Riesgo moderado</a:t>
                      </a: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Neuropat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ía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Ausencia de pulsos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Otro factor de riesgo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3-6 meses</a:t>
                      </a: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</a:tr>
              <a:tr h="937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alibri" pitchFamily="34" charset="0"/>
                        </a:rPr>
                        <a:t>Alto riesgo</a:t>
                      </a: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Neuropat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í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o pulsos ausentes, junto a deformidad o cambios en la piel 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ó úlcera previa</a:t>
                      </a: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1-3 meses</a:t>
                      </a: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3D5"/>
                    </a:solidFill>
                  </a:tcPr>
                </a:tc>
              </a:tr>
              <a:tr h="342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alibri" pitchFamily="34" charset="0"/>
                        </a:rPr>
                        <a:t>Pi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alibri" pitchFamily="34" charset="0"/>
                        </a:rPr>
                        <a:t>é ulcerado</a:t>
                      </a:r>
                      <a:endParaRPr kumimoji="0" lang="es-ES_trad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Individualizar. </a:t>
                      </a:r>
                      <a:r>
                        <a:rPr kumimoji="0" lang="es-ES_trad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Cirug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í</a:t>
                      </a: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vascular</a:t>
                      </a:r>
                    </a:p>
                  </a:txBody>
                  <a:tcPr marL="91449" marR="91449" marT="34303" marB="343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B"/>
                    </a:solidFill>
                  </a:tcPr>
                </a:tc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10" y="141485"/>
            <a:ext cx="10653713" cy="117038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_tradnl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</a:t>
            </a:r>
            <a:r>
              <a:rPr kumimoji="0" lang="es-ES" altLang="es-ES_tradnl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ón</a:t>
            </a:r>
            <a:r>
              <a:rPr kumimoji="0" lang="es-ES" alt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pié diabético para Seguimiento</a:t>
            </a:r>
            <a:endParaRPr kumimoji="0" lang="es-ES_tradnl" altLang="es-ES_trad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539552" y="4461960"/>
            <a:ext cx="84248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altLang="es-ES_tradnl" sz="900" dirty="0"/>
              <a:t>NICE. </a:t>
            </a:r>
            <a:r>
              <a:rPr lang="es-ES_tradnl" altLang="es-ES_tradnl" sz="900" dirty="0" err="1"/>
              <a:t>Clinical</a:t>
            </a:r>
            <a:r>
              <a:rPr lang="es-ES_tradnl" altLang="es-ES_tradnl" sz="900" dirty="0"/>
              <a:t> </a:t>
            </a:r>
            <a:r>
              <a:rPr lang="es-ES_tradnl" altLang="es-ES_tradnl" sz="900" dirty="0" err="1"/>
              <a:t>Guideline.Management</a:t>
            </a:r>
            <a:r>
              <a:rPr lang="es-ES_tradnl" altLang="es-ES_tradnl" sz="900" dirty="0"/>
              <a:t> of </a:t>
            </a:r>
            <a:r>
              <a:rPr lang="es-ES_tradnl" altLang="es-ES_tradnl" sz="900" dirty="0" err="1"/>
              <a:t>type</a:t>
            </a:r>
            <a:r>
              <a:rPr lang="es-ES_tradnl" altLang="es-ES_tradnl" sz="900" dirty="0"/>
              <a:t> 2 diabetes: </a:t>
            </a:r>
            <a:r>
              <a:rPr lang="es-ES_tradnl" altLang="es-ES_tradnl" sz="900" dirty="0" err="1"/>
              <a:t>Prevention</a:t>
            </a:r>
            <a:r>
              <a:rPr lang="es-ES_tradnl" altLang="es-ES_tradnl" sz="900" dirty="0"/>
              <a:t> and </a:t>
            </a:r>
            <a:r>
              <a:rPr lang="es-ES_tradnl" altLang="es-ES_tradnl" sz="900" dirty="0" err="1"/>
              <a:t>management</a:t>
            </a:r>
            <a:r>
              <a:rPr lang="es-ES_tradnl" altLang="es-ES_tradnl" sz="900" dirty="0"/>
              <a:t> of </a:t>
            </a:r>
            <a:r>
              <a:rPr lang="es-ES_tradnl" altLang="es-ES_tradnl" sz="900" dirty="0" err="1"/>
              <a:t>foot</a:t>
            </a:r>
            <a:r>
              <a:rPr lang="es-ES_tradnl" altLang="es-ES_tradnl" sz="900" dirty="0"/>
              <a:t> </a:t>
            </a:r>
            <a:r>
              <a:rPr lang="es-ES_tradnl" altLang="es-ES_tradnl" sz="900" dirty="0" err="1"/>
              <a:t>problems</a:t>
            </a:r>
            <a:r>
              <a:rPr lang="es-ES_tradnl" altLang="es-ES_tradnl" sz="900" dirty="0"/>
              <a:t>. London: </a:t>
            </a:r>
            <a:r>
              <a:rPr lang="es-ES_tradnl" altLang="es-ES_tradnl" sz="900" dirty="0" err="1"/>
              <a:t>National</a:t>
            </a:r>
            <a:r>
              <a:rPr lang="es-ES_tradnl" altLang="es-ES_tradnl" sz="900" dirty="0"/>
              <a:t> </a:t>
            </a:r>
            <a:r>
              <a:rPr lang="es-ES_tradnl" altLang="es-ES_tradnl" sz="900" dirty="0" err="1"/>
              <a:t>Institute</a:t>
            </a:r>
            <a:r>
              <a:rPr lang="es-ES_tradnl" altLang="es-ES_tradnl" sz="900" dirty="0"/>
              <a:t> </a:t>
            </a:r>
            <a:r>
              <a:rPr lang="es-ES_tradnl" altLang="es-ES_tradnl" sz="900" dirty="0" err="1"/>
              <a:t>for</a:t>
            </a:r>
            <a:r>
              <a:rPr lang="es-ES_tradnl" altLang="es-ES_tradnl" sz="900" dirty="0"/>
              <a:t> </a:t>
            </a:r>
            <a:r>
              <a:rPr lang="es-ES_tradnl" altLang="es-ES_tradnl" sz="900" dirty="0" err="1"/>
              <a:t>Clinical</a:t>
            </a:r>
            <a:r>
              <a:rPr lang="es-ES_tradnl" altLang="es-ES_tradnl" sz="900" dirty="0"/>
              <a:t> </a:t>
            </a:r>
            <a:r>
              <a:rPr lang="es-ES_tradnl" altLang="es-ES_tradnl" sz="900" dirty="0" err="1"/>
              <a:t>Excellence</a:t>
            </a:r>
            <a:r>
              <a:rPr lang="es-ES_tradnl" altLang="es-ES_tradnl" sz="900" dirty="0"/>
              <a:t>;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563197"/>
            <a:ext cx="24112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990033"/>
                </a:solidFill>
              </a:rPr>
              <a:t>Conclusiones</a:t>
            </a:r>
            <a:endParaRPr lang="es-ES" sz="3200" b="1" dirty="0">
              <a:solidFill>
                <a:srgbClr val="990033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0525" y="1653648"/>
            <a:ext cx="8196603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-   </a:t>
            </a:r>
            <a:r>
              <a:rPr lang="es-ES" sz="2000" dirty="0" smtClean="0"/>
              <a:t>La prevalencia de diabetes y  del pie diabético está aumentando </a:t>
            </a:r>
          </a:p>
          <a:p>
            <a:endParaRPr lang="es-ES" sz="2000" dirty="0"/>
          </a:p>
          <a:p>
            <a:pPr marL="285750" indent="-285750">
              <a:buFontTx/>
              <a:buChar char="-"/>
            </a:pPr>
            <a:r>
              <a:rPr lang="es-ES" sz="2000" dirty="0" smtClean="0"/>
              <a:t>El pie diabético tiene un enorme impacto en la calidad de vida del </a:t>
            </a:r>
          </a:p>
          <a:p>
            <a:r>
              <a:rPr lang="es-ES" sz="2000" dirty="0" smtClean="0"/>
              <a:t>paciente y supone un gran coste económico para los sistemas de salud </a:t>
            </a:r>
          </a:p>
          <a:p>
            <a:endParaRPr lang="es-ES" sz="2000" dirty="0"/>
          </a:p>
          <a:p>
            <a:pPr marL="285750" indent="-285750">
              <a:buFontTx/>
              <a:buChar char="-"/>
            </a:pPr>
            <a:r>
              <a:rPr lang="es-ES" sz="2000" dirty="0" smtClean="0"/>
              <a:t>El </a:t>
            </a:r>
            <a:r>
              <a:rPr lang="es-ES" sz="2000" dirty="0" err="1" smtClean="0"/>
              <a:t>screening</a:t>
            </a:r>
            <a:r>
              <a:rPr lang="es-ES" sz="2000" dirty="0" smtClean="0"/>
              <a:t> es fácil y permite una clasificación del riesgo</a:t>
            </a:r>
          </a:p>
          <a:p>
            <a:pPr marL="285750" indent="-285750">
              <a:buFontTx/>
              <a:buChar char="-"/>
            </a:pPr>
            <a:endParaRPr lang="es-ES" sz="2000" dirty="0"/>
          </a:p>
          <a:p>
            <a:pPr marL="285750" indent="-285750">
              <a:buFontTx/>
              <a:buChar char="-"/>
            </a:pPr>
            <a:r>
              <a:rPr lang="es-ES" sz="2000" dirty="0" smtClean="0"/>
              <a:t>El tratamiento debe ser efectuado de acuerdo al riesgo y llevado cabo por </a:t>
            </a:r>
          </a:p>
          <a:p>
            <a:r>
              <a:rPr lang="es-ES" sz="2000" dirty="0"/>
              <a:t>u</a:t>
            </a:r>
            <a:r>
              <a:rPr lang="es-ES" sz="2000" dirty="0" smtClean="0"/>
              <a:t>n equipo  multidisciplinar</a:t>
            </a: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28615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Rectángulo"/>
          <p:cNvSpPr>
            <a:spLocks noChangeArrowheads="1"/>
          </p:cNvSpPr>
          <p:nvPr/>
        </p:nvSpPr>
        <p:spPr bwMode="auto">
          <a:xfrm>
            <a:off x="525464" y="4550569"/>
            <a:ext cx="55514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100">
                <a:solidFill>
                  <a:srgbClr val="800000"/>
                </a:solidFill>
                <a:latin typeface="Univers 47 CondensedLight"/>
              </a:rPr>
              <a:t>Boulton AJ. Lancet 2005; 366: 1719-24.</a:t>
            </a:r>
          </a:p>
        </p:txBody>
      </p:sp>
      <p:sp>
        <p:nvSpPr>
          <p:cNvPr id="32771" name="1 Título"/>
          <p:cNvSpPr txBox="1">
            <a:spLocks/>
          </p:cNvSpPr>
          <p:nvPr/>
        </p:nvSpPr>
        <p:spPr bwMode="auto">
          <a:xfrm>
            <a:off x="525464" y="138113"/>
            <a:ext cx="7986712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3000" b="1" dirty="0" smtClean="0">
                <a:solidFill>
                  <a:srgbClr val="800000"/>
                </a:solidFill>
                <a:latin typeface="Univers 57 Condensed"/>
              </a:rPr>
              <a:t>Reflexiones </a:t>
            </a:r>
            <a:endParaRPr lang="es-ES" sz="3000" b="1" dirty="0">
              <a:solidFill>
                <a:srgbClr val="800000"/>
              </a:solidFill>
              <a:latin typeface="Univers 57 Condensed"/>
            </a:endParaRP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314621" y="620316"/>
            <a:ext cx="764381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2000" b="1" i="1" dirty="0">
                <a:solidFill>
                  <a:srgbClr val="404040"/>
                </a:solidFill>
                <a:latin typeface="Univers 57 Condensed"/>
              </a:rPr>
              <a:t>"¿Cómo podemos reducir la morbilidad y la mortalidad en la enfermedad del pie diabético?</a:t>
            </a:r>
            <a:r>
              <a:rPr lang="es-ES" altLang="es-ES" sz="2000" b="1" i="1" dirty="0">
                <a:solidFill>
                  <a:srgbClr val="404040"/>
                </a:solidFill>
                <a:latin typeface="Univers 57 Condensed"/>
              </a:rPr>
              <a:t>“</a:t>
            </a:r>
            <a:endParaRPr lang="es-ES" sz="2000" b="1" i="1" dirty="0">
              <a:solidFill>
                <a:srgbClr val="404040"/>
              </a:solidFill>
              <a:latin typeface="Univers 57 Condensed"/>
            </a:endParaRPr>
          </a:p>
          <a:p>
            <a:pPr eaLnBrk="1" hangingPunct="1"/>
            <a:r>
              <a:rPr lang="es-ES" sz="2000" dirty="0">
                <a:solidFill>
                  <a:srgbClr val="404040"/>
                </a:solidFill>
                <a:latin typeface="Univers 47 CondensedLight"/>
              </a:rPr>
              <a:t>La respuesta a esta pregunta clave podría no ser demasiado difícil, dijo el Dr. </a:t>
            </a:r>
            <a:r>
              <a:rPr lang="es-ES" sz="2000" dirty="0" err="1">
                <a:solidFill>
                  <a:srgbClr val="404040"/>
                </a:solidFill>
                <a:latin typeface="Univers 47 CondensedLight"/>
              </a:rPr>
              <a:t>Boulton</a:t>
            </a:r>
            <a:r>
              <a:rPr lang="es-ES" sz="2000" dirty="0">
                <a:solidFill>
                  <a:srgbClr val="404040"/>
                </a:solidFill>
                <a:latin typeface="Univers 47 CondensedLight"/>
              </a:rPr>
              <a:t>. </a:t>
            </a:r>
            <a:br>
              <a:rPr lang="es-ES" sz="2000" dirty="0">
                <a:solidFill>
                  <a:srgbClr val="404040"/>
                </a:solidFill>
                <a:latin typeface="Univers 47 CondensedLight"/>
              </a:rPr>
            </a:br>
            <a:endParaRPr lang="es-ES" sz="2000" dirty="0">
              <a:solidFill>
                <a:srgbClr val="404040"/>
              </a:solidFill>
              <a:latin typeface="Univers 47 CondensedLight"/>
            </a:endParaRPr>
          </a:p>
          <a:p>
            <a:pPr eaLnBrk="1" hangingPunct="1"/>
            <a:r>
              <a:rPr lang="es-ES" sz="2000" dirty="0">
                <a:solidFill>
                  <a:srgbClr val="404040"/>
                </a:solidFill>
                <a:latin typeface="Univers 57 Condensed"/>
              </a:rPr>
              <a:t>... </a:t>
            </a:r>
            <a:r>
              <a:rPr lang="es-ES" sz="2000" dirty="0">
                <a:solidFill>
                  <a:srgbClr val="404040"/>
                </a:solidFill>
                <a:latin typeface="Univers 47 CondensedLight"/>
              </a:rPr>
              <a:t>"Se sorprendieron al escuchar que su recomendación clave fue </a:t>
            </a:r>
            <a:r>
              <a:rPr lang="es-ES" sz="2000" b="1" i="1" dirty="0">
                <a:solidFill>
                  <a:srgbClr val="404040"/>
                </a:solidFill>
                <a:latin typeface="Univers 57 Condensed"/>
              </a:rPr>
              <a:t>una campaña para animar a los profesionales de la salud a retirar los zapatos y calcetines y examinar los pies. </a:t>
            </a:r>
          </a:p>
          <a:p>
            <a:pPr eaLnBrk="1" hangingPunct="1"/>
            <a:endParaRPr lang="es-ES" sz="2000" dirty="0">
              <a:solidFill>
                <a:srgbClr val="404040"/>
              </a:solidFill>
              <a:latin typeface="Univers 57 Condensed"/>
            </a:endParaRPr>
          </a:p>
          <a:p>
            <a:pPr eaLnBrk="1" hangingPunct="1"/>
            <a:r>
              <a:rPr lang="es-ES" sz="2000" dirty="0">
                <a:solidFill>
                  <a:srgbClr val="404040"/>
                </a:solidFill>
                <a:latin typeface="Univers 57 Condensed"/>
              </a:rPr>
              <a:t>... </a:t>
            </a:r>
            <a:r>
              <a:rPr lang="es-ES" sz="2000" dirty="0">
                <a:solidFill>
                  <a:srgbClr val="404040"/>
                </a:solidFill>
                <a:latin typeface="Univers 47 CondensedLight"/>
              </a:rPr>
              <a:t>Desafortunadamente este simple consejo es ignorado en muchos países".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979614" y="3597864"/>
            <a:ext cx="5184775" cy="1637110"/>
            <a:chOff x="1746" y="2647"/>
            <a:chExt cx="3266" cy="1375"/>
          </a:xfrm>
        </p:grpSpPr>
        <p:sp>
          <p:nvSpPr>
            <p:cNvPr id="278536" name="Text Box 8"/>
            <p:cNvSpPr txBox="1">
              <a:spLocks noChangeArrowheads="1"/>
            </p:cNvSpPr>
            <p:nvPr/>
          </p:nvSpPr>
          <p:spPr bwMode="auto">
            <a:xfrm>
              <a:off x="2245" y="2704"/>
              <a:ext cx="2767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24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sara.artola@gmail.com</a:t>
              </a:r>
              <a:endParaRPr lang="es-ES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24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Sara Artola</a:t>
              </a:r>
              <a:endParaRPr lang="es-ES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endParaRP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ES" sz="24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@saraartola1</a:t>
              </a:r>
              <a:endParaRPr lang="es-ES" sz="24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746" y="2647"/>
              <a:ext cx="408" cy="1100"/>
              <a:chOff x="1746" y="2647"/>
              <a:chExt cx="408" cy="1100"/>
            </a:xfrm>
          </p:grpSpPr>
          <p:pic>
            <p:nvPicPr>
              <p:cNvPr id="278537" name="Picture 9" descr="Twitt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91" y="3430"/>
                <a:ext cx="317" cy="317"/>
              </a:xfrm>
              <a:prstGeom prst="rect">
                <a:avLst/>
              </a:prstGeom>
              <a:noFill/>
            </p:spPr>
          </p:pic>
          <p:pic>
            <p:nvPicPr>
              <p:cNvPr id="278538" name="Picture 10" descr="Gmai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1" y="2647"/>
                <a:ext cx="329" cy="329"/>
              </a:xfrm>
              <a:prstGeom prst="rect">
                <a:avLst/>
              </a:prstGeom>
              <a:noFill/>
            </p:spPr>
          </p:pic>
          <p:pic>
            <p:nvPicPr>
              <p:cNvPr id="278539" name="Picture 11" descr="Facebook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6914" r="15926" b="-3653"/>
              <a:stretch>
                <a:fillRect/>
              </a:stretch>
            </p:blipFill>
            <p:spPr bwMode="auto">
              <a:xfrm>
                <a:off x="1746" y="3022"/>
                <a:ext cx="408" cy="341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3" name="Picture 4" descr="DCP_08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86001"/>
            <a:ext cx="5832648" cy="289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403649" y="105958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Muchas gracias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15" name="Picture 6" descr="World Diabetes Day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236298" y="195486"/>
            <a:ext cx="1330067" cy="7020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941696" y="1023582"/>
          <a:ext cx="7042244" cy="328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571" name="2 Rectángulo"/>
          <p:cNvSpPr>
            <a:spLocks noChangeArrowheads="1"/>
          </p:cNvSpPr>
          <p:nvPr/>
        </p:nvSpPr>
        <p:spPr bwMode="auto">
          <a:xfrm>
            <a:off x="941696" y="54086"/>
            <a:ext cx="728027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Tasa de altas con alguna </a:t>
            </a:r>
            <a:r>
              <a:rPr lang="es-ES" b="1" dirty="0"/>
              <a:t>amputación no traumática </a:t>
            </a:r>
            <a:r>
              <a:rPr lang="es-ES" dirty="0"/>
              <a:t>en mm. </a:t>
            </a:r>
            <a:r>
              <a:rPr lang="es-ES" dirty="0" err="1"/>
              <a:t>Ii</a:t>
            </a:r>
            <a:r>
              <a:rPr lang="es-ES" dirty="0"/>
              <a:t>.  en diabéticos, por 1000 pacientes. España. Años </a:t>
            </a:r>
            <a:r>
              <a:rPr lang="es-ES" dirty="0" smtClean="0"/>
              <a:t>2003-2015</a:t>
            </a:r>
          </a:p>
          <a:p>
            <a:endParaRPr lang="es-ES" dirty="0"/>
          </a:p>
        </p:txBody>
      </p:sp>
      <p:sp>
        <p:nvSpPr>
          <p:cNvPr id="109572" name="3 Rectángulo"/>
          <p:cNvSpPr>
            <a:spLocks noChangeArrowheads="1"/>
          </p:cNvSpPr>
          <p:nvPr/>
        </p:nvSpPr>
        <p:spPr bwMode="auto">
          <a:xfrm>
            <a:off x="725489" y="4735116"/>
            <a:ext cx="7705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/>
              <a:t>Fuente: Registro de Altas de Hospitalización (CMBD). MSSSI</a:t>
            </a:r>
            <a:endParaRPr lang="es-ES" sz="1200"/>
          </a:p>
        </p:txBody>
      </p:sp>
      <p:pic>
        <p:nvPicPr>
          <p:cNvPr id="5" name="Imagen 1" descr="estrat_sn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7" y="30762"/>
            <a:ext cx="725489" cy="99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043376" y="654250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47 CondensedLight"/>
                <a:ea typeface="ヒラギノ角ゴ Pro W3" charset="0"/>
                <a:cs typeface="ヒラギノ角ゴ Pro W3" charset="0"/>
              </a:rPr>
              <a:t>MMII: </a:t>
            </a: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7 Condensed"/>
                <a:ea typeface="ヒラギノ角ゴ Pro W3" charset="0"/>
                <a:cs typeface="Univers 57 Condensed"/>
              </a:rPr>
              <a:t>3,0 </a:t>
            </a: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nivers 57 Condensed"/>
                <a:ea typeface="ヒラギノ角ゴ Pro W3" charset="0"/>
                <a:cs typeface="Univers 57 Condensed"/>
              </a:rPr>
              <a:t>por 1.000 DM</a:t>
            </a:r>
            <a:endPara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Univers 57 Condensed"/>
              <a:ea typeface="ヒラギノ角ゴ Pro W3" charset="0"/>
              <a:cs typeface="Univers 57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Rectángulo"/>
          <p:cNvSpPr>
            <a:spLocks noChangeArrowheads="1"/>
          </p:cNvSpPr>
          <p:nvPr/>
        </p:nvSpPr>
        <p:spPr bwMode="auto">
          <a:xfrm>
            <a:off x="603251" y="4370785"/>
            <a:ext cx="3146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100">
                <a:solidFill>
                  <a:srgbClr val="80000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Boulton AJ Diabetologia 2004; 47: 1343-53.</a:t>
            </a:r>
          </a:p>
          <a:p>
            <a:r>
              <a:rPr lang="es-ES" altLang="es-ES" sz="1100">
                <a:solidFill>
                  <a:srgbClr val="80000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Boulton AJ. Lancet 2005; 366: 1719-24.   </a:t>
            </a:r>
          </a:p>
        </p:txBody>
      </p:sp>
      <p:sp>
        <p:nvSpPr>
          <p:cNvPr id="8195" name="CuadroTexto 1"/>
          <p:cNvSpPr txBox="1">
            <a:spLocks noChangeArrowheads="1"/>
          </p:cNvSpPr>
          <p:nvPr/>
        </p:nvSpPr>
        <p:spPr bwMode="auto">
          <a:xfrm>
            <a:off x="3789364" y="1028700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 altLang="es-ES">
              <a:latin typeface="Calibri" pitchFamily="34" charset="0"/>
              <a:ea typeface="ヒラギノ角ゴ Pro W3" pitchFamily="126" charset="-128"/>
              <a:cs typeface="Univers 47 CondensedLight" pitchFamily="123" charset="0"/>
            </a:endParaRPr>
          </a:p>
        </p:txBody>
      </p:sp>
      <p:sp>
        <p:nvSpPr>
          <p:cNvPr id="8196" name="1 Título"/>
          <p:cNvSpPr txBox="1">
            <a:spLocks/>
          </p:cNvSpPr>
          <p:nvPr/>
        </p:nvSpPr>
        <p:spPr bwMode="auto">
          <a:xfrm>
            <a:off x="571502" y="152400"/>
            <a:ext cx="7986712" cy="6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altLang="es-ES" sz="3000" b="1" dirty="0">
                <a:solidFill>
                  <a:srgbClr val="80000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... La úlcera como antecedente de la amputación</a:t>
            </a:r>
          </a:p>
        </p:txBody>
      </p:sp>
      <p:sp>
        <p:nvSpPr>
          <p:cNvPr id="8197" name="Marcador de contenido 2"/>
          <p:cNvSpPr txBox="1">
            <a:spLocks noChangeArrowheads="1"/>
          </p:cNvSpPr>
          <p:nvPr/>
        </p:nvSpPr>
        <p:spPr bwMode="auto">
          <a:xfrm>
            <a:off x="603251" y="1028700"/>
            <a:ext cx="7978775" cy="243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/>
          <a:lstStyle/>
          <a:p>
            <a:pPr marL="177800" indent="-177800">
              <a:spcAft>
                <a:spcPts val="3000"/>
              </a:spcAft>
              <a:buClr>
                <a:srgbClr val="800000"/>
              </a:buClr>
              <a:buSzPct val="110000"/>
              <a:buFont typeface="Arial" pitchFamily="34" charset="0"/>
              <a:buChar char="•"/>
            </a:pP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En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países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desarrollados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un </a:t>
            </a:r>
            <a:r>
              <a:rPr lang="en-US" altLang="es-ES" sz="2000" b="1" dirty="0">
                <a:solidFill>
                  <a:srgbClr val="990033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15%</a:t>
            </a:r>
            <a:r>
              <a:rPr lang="en-US" altLang="es-ES" sz="2000" b="1" dirty="0">
                <a:solidFill>
                  <a:srgbClr val="40404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de los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diabéticos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va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a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tener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alguna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úlcera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en el pie, al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menos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una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vez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en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su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vida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.</a:t>
            </a:r>
          </a:p>
          <a:p>
            <a:pPr marL="177800" indent="-177800">
              <a:spcAft>
                <a:spcPts val="3000"/>
              </a:spcAft>
              <a:buClr>
                <a:srgbClr val="800000"/>
              </a:buClr>
              <a:buSzPct val="110000"/>
              <a:buFont typeface="Arial" pitchFamily="34" charset="0"/>
              <a:buChar char="•"/>
            </a:pPr>
            <a:r>
              <a:rPr lang="es-E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El </a:t>
            </a:r>
            <a:r>
              <a:rPr lang="en-US" altLang="es-ES" sz="2000" b="1" dirty="0">
                <a:solidFill>
                  <a:srgbClr val="990033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84%</a:t>
            </a:r>
            <a:r>
              <a:rPr lang="en-US" altLang="es-ES" sz="2000" b="1" dirty="0">
                <a:solidFill>
                  <a:srgbClr val="40404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de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las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dirty="0" err="1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amputaciones</a:t>
            </a:r>
            <a:r>
              <a:rPr lang="en-U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s-E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no traumáticas de miembros inferiores en personas con DM tienen como </a:t>
            </a:r>
            <a:r>
              <a:rPr lang="en-US" altLang="es-ES" sz="2000" b="1" dirty="0" err="1">
                <a:solidFill>
                  <a:srgbClr val="40404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antecedente</a:t>
            </a:r>
            <a:r>
              <a:rPr lang="en-US" altLang="es-ES" sz="2000" b="1" dirty="0">
                <a:solidFill>
                  <a:srgbClr val="40404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b="1" dirty="0" err="1">
                <a:solidFill>
                  <a:srgbClr val="40404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una</a:t>
            </a:r>
            <a:r>
              <a:rPr lang="en-US" altLang="es-ES" sz="2000" b="1" dirty="0">
                <a:solidFill>
                  <a:srgbClr val="40404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n-US" altLang="es-ES" sz="2000" b="1" dirty="0" err="1">
                <a:solidFill>
                  <a:srgbClr val="990033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úlcera</a:t>
            </a:r>
            <a:r>
              <a:rPr lang="en-US" altLang="es-ES" sz="2000" b="1" dirty="0">
                <a:solidFill>
                  <a:srgbClr val="990033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/s</a:t>
            </a:r>
            <a:r>
              <a:rPr lang="en-US" altLang="es-ES" sz="2000" b="1" dirty="0">
                <a:solidFill>
                  <a:srgbClr val="40404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 </a:t>
            </a:r>
            <a:r>
              <a:rPr lang="es-ES" altLang="es-ES" sz="2000" dirty="0">
                <a:solidFill>
                  <a:srgbClr val="404040"/>
                </a:solidFill>
                <a:latin typeface="Univers 47 CondensedLight" pitchFamily="123" charset="0"/>
                <a:ea typeface="ヒラギノ角ゴ Pro W3" pitchFamily="126" charset="-128"/>
                <a:cs typeface="Univers 47 CondensedLight" pitchFamily="123" charset="0"/>
              </a:rPr>
              <a:t>diabéticas en el pie.</a:t>
            </a:r>
          </a:p>
          <a:p>
            <a:pPr marL="177800" indent="-177800">
              <a:spcAft>
                <a:spcPts val="3000"/>
              </a:spcAft>
              <a:buClr>
                <a:srgbClr val="800000"/>
              </a:buClr>
              <a:buSzPct val="110000"/>
              <a:buFont typeface="Arial" pitchFamily="34" charset="0"/>
              <a:buChar char="•"/>
            </a:pPr>
            <a:r>
              <a:rPr lang="es-ES" altLang="es-ES" sz="2000" b="1" dirty="0" err="1" smtClean="0">
                <a:solidFill>
                  <a:srgbClr val="40404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El </a:t>
            </a:r>
            <a:r>
              <a:rPr lang="es-ES" altLang="es-ES" sz="2000" b="1" dirty="0" err="1" smtClean="0">
                <a:solidFill>
                  <a:srgbClr val="990033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66% </a:t>
            </a:r>
            <a:r>
              <a:rPr lang="es-ES" altLang="es-ES" sz="2000" b="1" dirty="0" err="1" smtClean="0">
                <a:solidFill>
                  <a:srgbClr val="404040"/>
                </a:solidFill>
                <a:latin typeface="Univers 57 Condensed" pitchFamily="50" charset="0"/>
                <a:ea typeface="ヒラギノ角ゴ Pro W3" pitchFamily="126" charset="-128"/>
                <a:cs typeface="Univers 47 CondensedLight" pitchFamily="123" charset="0"/>
              </a:rPr>
              <a:t>de los ancianos amputados no recupera autonomía</a:t>
            </a:r>
            <a:endParaRPr lang="en-US" altLang="es-ES" sz="2000" b="1" dirty="0" err="1">
              <a:solidFill>
                <a:srgbClr val="404040"/>
              </a:solidFill>
              <a:latin typeface="Univers 57 Condensed" pitchFamily="50" charset="0"/>
              <a:ea typeface="ヒラギノ角ゴ Pro W3" pitchFamily="126" charset="-128"/>
              <a:cs typeface="Univers 47 CondensedLight" pitchFamily="12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1" descr="http://image.slidesharecdn.com/diabeticfootlecture2010-100227180015-phpapp02/95/diabetic-foot-lecture-2010-6-728.jpg?cb=12673152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8" y="897733"/>
            <a:ext cx="8207375" cy="40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e 2"/>
          <p:cNvSpPr/>
          <p:nvPr/>
        </p:nvSpPr>
        <p:spPr>
          <a:xfrm>
            <a:off x="3563945" y="2247900"/>
            <a:ext cx="1152525" cy="1188244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36869" name="4 Rectángulo"/>
          <p:cNvSpPr>
            <a:spLocks noChangeArrowheads="1"/>
          </p:cNvSpPr>
          <p:nvPr/>
        </p:nvSpPr>
        <p:spPr bwMode="auto">
          <a:xfrm>
            <a:off x="250825" y="195265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s-ES" altLang="es-ES" sz="2400" b="1" dirty="0">
                <a:solidFill>
                  <a:prstClr val="black"/>
                </a:solidFill>
                <a:latin typeface="Calibri"/>
                <a:cs typeface="+mn-cs"/>
              </a:rPr>
              <a:t>Tras la amputación de una extremidad inferior</a:t>
            </a:r>
            <a:r>
              <a:rPr lang="es-ES" altLang="es-ES" sz="2400" dirty="0">
                <a:solidFill>
                  <a:prstClr val="black"/>
                </a:solidFill>
                <a:latin typeface="Calibri"/>
                <a:cs typeface="+mn-cs"/>
              </a:rPr>
              <a:t>, la incidencia de una </a:t>
            </a:r>
            <a:r>
              <a:rPr lang="es-ES" altLang="es-ES" sz="2400" b="1" dirty="0">
                <a:solidFill>
                  <a:prstClr val="black"/>
                </a:solidFill>
                <a:latin typeface="Calibri"/>
                <a:cs typeface="+mn-cs"/>
              </a:rPr>
              <a:t>nueva úlcera o de amputación </a:t>
            </a:r>
            <a:r>
              <a:rPr lang="es-ES" altLang="es-ES" sz="2400" b="1" dirty="0" err="1">
                <a:solidFill>
                  <a:prstClr val="black"/>
                </a:solidFill>
                <a:latin typeface="Calibri"/>
                <a:cs typeface="+mn-cs"/>
              </a:rPr>
              <a:t>contralateral</a:t>
            </a:r>
            <a:r>
              <a:rPr lang="es-ES" altLang="es-ES" sz="24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s-ES" altLang="es-ES" sz="2400" dirty="0">
                <a:solidFill>
                  <a:prstClr val="black"/>
                </a:solidFill>
                <a:latin typeface="Calibri"/>
                <a:cs typeface="+mn-cs"/>
              </a:rPr>
              <a:t>a los dos y cinco años es del </a:t>
            </a:r>
            <a:r>
              <a:rPr lang="es-ES" altLang="es-ES" sz="2400" b="1" dirty="0">
                <a:solidFill>
                  <a:srgbClr val="FF0000"/>
                </a:solidFill>
                <a:latin typeface="Calibri"/>
                <a:cs typeface="+mn-cs"/>
              </a:rPr>
              <a:t>50%.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237067"/>
            <a:ext cx="9143999" cy="625078"/>
          </a:xfrm>
        </p:spPr>
        <p:txBody>
          <a:bodyPr>
            <a:noAutofit/>
          </a:bodyPr>
          <a:lstStyle/>
          <a:p>
            <a:pPr algn="l"/>
            <a:r>
              <a:rPr lang="es-ES" altLang="es-ES_tradnl" sz="2800" dirty="0" smtClean="0">
                <a:latin typeface="Univers 57 Condensed" pitchFamily="50" charset="0"/>
                <a:ea typeface="ＭＳ Ｐゴシック" pitchFamily="34" charset="-128"/>
                <a:cs typeface="Univers 57 Condensed" pitchFamily="50" charset="0"/>
              </a:rPr>
              <a:t>¿Qué </a:t>
            </a:r>
            <a:r>
              <a:rPr lang="es-ES" altLang="es-ES_tradnl" sz="2800" dirty="0" smtClean="0">
                <a:latin typeface="Univers 57 Condensed" pitchFamily="50" charset="0"/>
                <a:ea typeface="ＭＳ Ｐゴシック" pitchFamily="34" charset="-128"/>
                <a:cs typeface="Univers 57 Condensed" pitchFamily="50" charset="0"/>
              </a:rPr>
              <a:t>es el PIE DIABÉTICO? (OMS 1995)</a:t>
            </a:r>
          </a:p>
        </p:txBody>
      </p:sp>
      <p:sp>
        <p:nvSpPr>
          <p:cNvPr id="11" name="Triángulo isósceles 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752726" y="2137172"/>
            <a:ext cx="3719513" cy="1409700"/>
          </a:xfrm>
          <a:prstGeom prst="triangle">
            <a:avLst>
              <a:gd name="adj" fmla="val 49444"/>
            </a:avLst>
          </a:prstGeom>
          <a:solidFill>
            <a:srgbClr val="AC759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Flecha derecha 23">
            <a:extLst>
              <a:ext uri="{FF2B5EF4-FFF2-40B4-BE49-F238E27FC236}"/>
            </a:extLst>
          </p:cNvPr>
          <p:cNvSpPr/>
          <p:nvPr/>
        </p:nvSpPr>
        <p:spPr bwMode="auto">
          <a:xfrm rot="16200000" flipV="1">
            <a:off x="4351536" y="3834012"/>
            <a:ext cx="472678" cy="355600"/>
          </a:xfrm>
          <a:prstGeom prst="rightArrow">
            <a:avLst/>
          </a:prstGeom>
          <a:solidFill>
            <a:srgbClr val="61003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Univers 47 CondensedLight"/>
            </a:endParaRPr>
          </a:p>
        </p:txBody>
      </p:sp>
      <p:sp>
        <p:nvSpPr>
          <p:cNvPr id="13" name="Flecha derecha 5">
            <a:extLst>
              <a:ext uri="{FF2B5EF4-FFF2-40B4-BE49-F238E27FC236}"/>
            </a:extLst>
          </p:cNvPr>
          <p:cNvSpPr/>
          <p:nvPr/>
        </p:nvSpPr>
        <p:spPr bwMode="auto">
          <a:xfrm rot="5400000" flipV="1">
            <a:off x="4351536" y="1936155"/>
            <a:ext cx="472678" cy="355600"/>
          </a:xfrm>
          <a:prstGeom prst="rightArrow">
            <a:avLst/>
          </a:prstGeom>
          <a:solidFill>
            <a:srgbClr val="61003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Univers 47 CondensedLight"/>
            </a:endParaRPr>
          </a:p>
        </p:txBody>
      </p:sp>
      <p:grpSp>
        <p:nvGrpSpPr>
          <p:cNvPr id="2" name="Agrupar 14"/>
          <p:cNvGrpSpPr>
            <a:grpSpLocks/>
          </p:cNvGrpSpPr>
          <p:nvPr/>
        </p:nvGrpSpPr>
        <p:grpSpPr bwMode="auto">
          <a:xfrm>
            <a:off x="3627439" y="1603772"/>
            <a:ext cx="1895475" cy="479822"/>
            <a:chOff x="4262891" y="1008560"/>
            <a:chExt cx="2500202" cy="925100"/>
          </a:xfrm>
        </p:grpSpPr>
        <p:sp>
          <p:nvSpPr>
            <p:cNvPr id="15" name="Rectángulo 1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62891" y="1008560"/>
              <a:ext cx="2500202" cy="895578"/>
            </a:xfrm>
            <a:prstGeom prst="rect">
              <a:avLst/>
            </a:prstGeom>
            <a:solidFill>
              <a:srgbClr val="60013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62891" y="1038401"/>
              <a:ext cx="2500202" cy="8952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0" rIns="16510" bIns="0" anchor="ctr"/>
            <a:lstStyle>
              <a:lvl1pPr defTabSz="11557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1pPr>
              <a:lvl2pPr marL="742950" indent="-285750" defTabSz="11557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2pPr>
              <a:lvl3pPr marL="1143000" indent="-228600" defTabSz="11557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3pPr>
              <a:lvl4pPr marL="1600200" indent="-228600" defTabSz="11557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4pPr>
              <a:lvl5pPr marL="2057400" indent="-228600" defTabSz="11557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5pPr>
              <a:lvl6pPr marL="2514600" indent="-228600" defTabSz="11557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6pPr>
              <a:lvl7pPr marL="2971800" indent="-228600" defTabSz="11557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7pPr>
              <a:lvl8pPr marL="3429000" indent="-228600" defTabSz="11557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8pPr>
              <a:lvl9pPr marL="3886200" indent="-228600" defTabSz="11557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altLang="es-ES" b="1">
                  <a:solidFill>
                    <a:srgbClr val="FFFF00"/>
                  </a:solidFill>
                  <a:latin typeface="Univers 57 Condensed" pitchFamily="123" charset="0"/>
                </a:rPr>
                <a:t>INFECCIÓN</a:t>
              </a:r>
            </a:p>
          </p:txBody>
        </p:sp>
      </p:grpSp>
      <p:grpSp>
        <p:nvGrpSpPr>
          <p:cNvPr id="3" name="Agrupar 14"/>
          <p:cNvGrpSpPr>
            <a:grpSpLocks/>
          </p:cNvGrpSpPr>
          <p:nvPr/>
        </p:nvGrpSpPr>
        <p:grpSpPr bwMode="auto">
          <a:xfrm>
            <a:off x="3819525" y="4071938"/>
            <a:ext cx="1530350" cy="403622"/>
            <a:chOff x="4262891" y="1008560"/>
            <a:chExt cx="2500202" cy="925100"/>
          </a:xfrm>
        </p:grpSpPr>
        <p:sp>
          <p:nvSpPr>
            <p:cNvPr id="18" name="Rectángulo 2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62891" y="1008560"/>
              <a:ext cx="2500202" cy="895578"/>
            </a:xfrm>
            <a:prstGeom prst="rect">
              <a:avLst/>
            </a:prstGeom>
            <a:solidFill>
              <a:srgbClr val="60013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62891" y="1038579"/>
              <a:ext cx="2500202" cy="895081"/>
            </a:xfrm>
            <a:prstGeom prst="rect">
              <a:avLst/>
            </a:prstGeom>
            <a:solidFill>
              <a:srgbClr val="5F013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0" rIns="16510" bIns="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b="1" dirty="0">
                  <a:solidFill>
                    <a:schemeClr val="bg1"/>
                  </a:solidFill>
                  <a:latin typeface="Arial Black"/>
                  <a:cs typeface="Arial Black"/>
                </a:rPr>
                <a:t>Trauma</a:t>
              </a:r>
            </a:p>
          </p:txBody>
        </p:sp>
      </p:grpSp>
      <p:grpSp>
        <p:nvGrpSpPr>
          <p:cNvPr id="4" name="Agrupar 15"/>
          <p:cNvGrpSpPr>
            <a:grpSpLocks/>
          </p:cNvGrpSpPr>
          <p:nvPr/>
        </p:nvGrpSpPr>
        <p:grpSpPr bwMode="auto">
          <a:xfrm>
            <a:off x="6721476" y="3158728"/>
            <a:ext cx="1858963" cy="395288"/>
            <a:chOff x="4263049" y="2191231"/>
            <a:chExt cx="2499475" cy="794033"/>
          </a:xfrm>
        </p:grpSpPr>
        <p:sp>
          <p:nvSpPr>
            <p:cNvPr id="21" name="Rectángulo 2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63049" y="2191231"/>
              <a:ext cx="2499474" cy="763430"/>
            </a:xfrm>
            <a:prstGeom prst="rect">
              <a:avLst/>
            </a:prstGeom>
            <a:solidFill>
              <a:srgbClr val="60013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63049" y="2222322"/>
              <a:ext cx="2499475" cy="762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0" rIns="15240" bIns="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000" dirty="0">
                  <a:solidFill>
                    <a:srgbClr val="FFFF00"/>
                  </a:solidFill>
                  <a:latin typeface="Univers 57 Condensed"/>
                  <a:cs typeface="Univers 57 Condensed"/>
                </a:rPr>
                <a:t>ISQUEMIA</a:t>
              </a:r>
            </a:p>
          </p:txBody>
        </p:sp>
      </p:grpSp>
      <p:pic>
        <p:nvPicPr>
          <p:cNvPr id="20489" name="Imagen 2" descr="cliparts-fusse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2487216"/>
            <a:ext cx="1177925" cy="62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ángulo 31">
            <a:extLst>
              <a:ext uri="{FF2B5EF4-FFF2-40B4-BE49-F238E27FC236}"/>
            </a:extLst>
          </p:cNvPr>
          <p:cNvSpPr/>
          <p:nvPr/>
        </p:nvSpPr>
        <p:spPr bwMode="auto">
          <a:xfrm>
            <a:off x="3721100" y="3117056"/>
            <a:ext cx="1766888" cy="3917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510" tIns="0" rIns="16510" bIns="0" anchor="ctr"/>
          <a:lstStyle>
            <a:lvl1pPr defTabSz="11557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defTabSz="11557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defTabSz="11557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defTabSz="11557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defTabSz="11557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1155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1155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1155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1155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altLang="es-ES" sz="2000" b="1" dirty="0">
                <a:solidFill>
                  <a:schemeClr val="bg1"/>
                </a:solidFill>
                <a:latin typeface="Univers 57 Condensed" pitchFamily="123" charset="0"/>
              </a:rPr>
              <a:t>Amputación</a:t>
            </a:r>
          </a:p>
        </p:txBody>
      </p:sp>
      <p:sp>
        <p:nvSpPr>
          <p:cNvPr id="25" name="14 Rectángulo">
            <a:extLst>
              <a:ext uri="{FF2B5EF4-FFF2-40B4-BE49-F238E27FC236}"/>
            </a:extLst>
          </p:cNvPr>
          <p:cNvSpPr/>
          <p:nvPr/>
        </p:nvSpPr>
        <p:spPr>
          <a:xfrm>
            <a:off x="1908175" y="2137172"/>
            <a:ext cx="1911349" cy="54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ES" altLang="es-ES" sz="1700" b="1" dirty="0">
                <a:solidFill>
                  <a:srgbClr val="800000"/>
                </a:solidFill>
                <a:latin typeface="Univers 57 Condensed" pitchFamily="123" charset="0"/>
              </a:rPr>
              <a:t>Cicatrización pobre</a:t>
            </a:r>
          </a:p>
        </p:txBody>
      </p:sp>
      <p:sp>
        <p:nvSpPr>
          <p:cNvPr id="26" name="14 Rectángulo">
            <a:extLst>
              <a:ext uri="{FF2B5EF4-FFF2-40B4-BE49-F238E27FC236}"/>
            </a:extLst>
          </p:cNvPr>
          <p:cNvSpPr/>
          <p:nvPr/>
        </p:nvSpPr>
        <p:spPr>
          <a:xfrm>
            <a:off x="5349875" y="1941910"/>
            <a:ext cx="3152775" cy="54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ES" altLang="es-ES" sz="1700" b="1" dirty="0">
                <a:solidFill>
                  <a:srgbClr val="800000"/>
                </a:solidFill>
                <a:latin typeface="Univers 57 Condensed" pitchFamily="123" charset="0"/>
              </a:rPr>
              <a:t>Alteración metabólica.</a:t>
            </a:r>
            <a:br>
              <a:rPr lang="es-ES" altLang="es-ES" sz="1700" b="1" dirty="0">
                <a:solidFill>
                  <a:srgbClr val="800000"/>
                </a:solidFill>
                <a:latin typeface="Univers 57 Condensed" pitchFamily="123" charset="0"/>
              </a:rPr>
            </a:br>
            <a:r>
              <a:rPr lang="es-ES" altLang="es-ES" sz="1700" b="1" dirty="0">
                <a:solidFill>
                  <a:srgbClr val="800000"/>
                </a:solidFill>
                <a:latin typeface="Univers 57 Condensed" pitchFamily="123" charset="0"/>
              </a:rPr>
              <a:t>Menor respuesta inmunológica</a:t>
            </a:r>
          </a:p>
        </p:txBody>
      </p:sp>
      <p:sp>
        <p:nvSpPr>
          <p:cNvPr id="27" name="14 Rectángulo">
            <a:extLst>
              <a:ext uri="{FF2B5EF4-FFF2-40B4-BE49-F238E27FC236}"/>
            </a:extLst>
          </p:cNvPr>
          <p:cNvSpPr/>
          <p:nvPr/>
        </p:nvSpPr>
        <p:spPr>
          <a:xfrm>
            <a:off x="647700" y="2876551"/>
            <a:ext cx="1841500" cy="28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57 Condensed"/>
                <a:cs typeface="Univers 57 Condensed"/>
              </a:rPr>
              <a:t>Sensitiva-Motora</a:t>
            </a:r>
          </a:p>
        </p:txBody>
      </p:sp>
      <p:sp>
        <p:nvSpPr>
          <p:cNvPr id="28" name="14 Rectángulo">
            <a:extLst>
              <a:ext uri="{FF2B5EF4-FFF2-40B4-BE49-F238E27FC236}"/>
            </a:extLst>
          </p:cNvPr>
          <p:cNvSpPr/>
          <p:nvPr/>
        </p:nvSpPr>
        <p:spPr>
          <a:xfrm>
            <a:off x="6723063" y="2876551"/>
            <a:ext cx="1841500" cy="28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57 Condensed"/>
                <a:cs typeface="Univers 57 Condensed"/>
              </a:rPr>
              <a:t>Macrovascular</a:t>
            </a:r>
          </a:p>
        </p:txBody>
      </p:sp>
      <p:sp>
        <p:nvSpPr>
          <p:cNvPr id="30" name="14 Rectángulo">
            <a:extLst>
              <a:ext uri="{FF2B5EF4-FFF2-40B4-BE49-F238E27FC236}"/>
            </a:extLst>
          </p:cNvPr>
          <p:cNvSpPr/>
          <p:nvPr/>
        </p:nvSpPr>
        <p:spPr>
          <a:xfrm>
            <a:off x="647700" y="3584972"/>
            <a:ext cx="1841500" cy="28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ES" altLang="es-ES" sz="1600" b="1">
                <a:solidFill>
                  <a:srgbClr val="404040"/>
                </a:solidFill>
                <a:latin typeface="Univers 57 Condensed" pitchFamily="123" charset="0"/>
              </a:rPr>
              <a:t>Autonómica</a:t>
            </a:r>
          </a:p>
        </p:txBody>
      </p:sp>
      <p:sp>
        <p:nvSpPr>
          <p:cNvPr id="31" name="14 Rectángulo">
            <a:extLst>
              <a:ext uri="{FF2B5EF4-FFF2-40B4-BE49-F238E27FC236}"/>
            </a:extLst>
          </p:cNvPr>
          <p:cNvSpPr/>
          <p:nvPr/>
        </p:nvSpPr>
        <p:spPr>
          <a:xfrm>
            <a:off x="6723063" y="3584972"/>
            <a:ext cx="1841500" cy="28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nivers 57 Condensed"/>
                <a:cs typeface="Univers 57 Condensed"/>
              </a:rPr>
              <a:t>Microvascular</a:t>
            </a:r>
          </a:p>
        </p:txBody>
      </p:sp>
      <p:sp>
        <p:nvSpPr>
          <p:cNvPr id="32" name="14 Rectángulo">
            <a:extLst>
              <a:ext uri="{FF2B5EF4-FFF2-40B4-BE49-F238E27FC236}"/>
            </a:extLst>
          </p:cNvPr>
          <p:cNvSpPr/>
          <p:nvPr/>
        </p:nvSpPr>
        <p:spPr>
          <a:xfrm>
            <a:off x="1896534" y="3868341"/>
            <a:ext cx="2103438" cy="54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3" charset="-128"/>
              </a:defRPr>
            </a:lvl9pPr>
          </a:lstStyle>
          <a:p>
            <a:pPr algn="ctr" eaLnBrk="1" hangingPunct="1">
              <a:spcAft>
                <a:spcPts val="1200"/>
              </a:spcAft>
              <a:defRPr/>
            </a:pPr>
            <a:r>
              <a:rPr lang="es-ES" altLang="es-ES" sz="1700" b="1" dirty="0">
                <a:solidFill>
                  <a:srgbClr val="80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</a:t>
            </a:r>
            <a:r>
              <a:rPr lang="es-ES" altLang="es-ES" sz="1700" b="1" dirty="0">
                <a:solidFill>
                  <a:srgbClr val="800000"/>
                </a:solidFill>
                <a:latin typeface="Univers 57 Condensed" pitchFamily="123" charset="0"/>
                <a:sym typeface="Wingdings" panose="05000000000000000000" pitchFamily="2" charset="2"/>
              </a:rPr>
              <a:t> </a:t>
            </a:r>
            <a:r>
              <a:rPr lang="es-ES" altLang="es-ES" sz="1700" b="1" dirty="0">
                <a:solidFill>
                  <a:srgbClr val="800000"/>
                </a:solidFill>
                <a:latin typeface="Univers 57 Condensed" pitchFamily="123" charset="0"/>
              </a:rPr>
              <a:t>Áreas de presión. Artropatía</a:t>
            </a:r>
          </a:p>
        </p:txBody>
      </p:sp>
      <p:sp>
        <p:nvSpPr>
          <p:cNvPr id="33" name="14 Rectángulo">
            <a:extLst>
              <a:ext uri="{FF2B5EF4-FFF2-40B4-BE49-F238E27FC236}"/>
            </a:extLst>
          </p:cNvPr>
          <p:cNvSpPr/>
          <p:nvPr/>
        </p:nvSpPr>
        <p:spPr>
          <a:xfrm>
            <a:off x="5349875" y="3874294"/>
            <a:ext cx="2581275" cy="54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1700" b="1" dirty="0">
                <a:solidFill>
                  <a:srgbClr val="800000"/>
                </a:solidFill>
                <a:latin typeface="Univers 57 Condensed"/>
                <a:cs typeface="Univers 57 Condensed"/>
              </a:rPr>
              <a:t>Paciente/Sistema de </a:t>
            </a:r>
            <a:br>
              <a:rPr lang="es-ES" sz="1700" b="1" dirty="0">
                <a:solidFill>
                  <a:srgbClr val="800000"/>
                </a:solidFill>
                <a:latin typeface="Univers 57 Condensed"/>
                <a:cs typeface="Univers 57 Condensed"/>
              </a:rPr>
            </a:br>
            <a:r>
              <a:rPr lang="es-ES" sz="1700" b="1" dirty="0">
                <a:solidFill>
                  <a:srgbClr val="800000"/>
                </a:solidFill>
                <a:latin typeface="Univers 57 Condensed"/>
                <a:cs typeface="Univers 57 Condensed"/>
              </a:rPr>
              <a:t>Salud negligentes</a:t>
            </a:r>
          </a:p>
        </p:txBody>
      </p:sp>
      <p:sp>
        <p:nvSpPr>
          <p:cNvPr id="34" name="Flecha derecha 29">
            <a:extLst>
              <a:ext uri="{FF2B5EF4-FFF2-40B4-BE49-F238E27FC236}"/>
            </a:extLst>
          </p:cNvPr>
          <p:cNvSpPr/>
          <p:nvPr/>
        </p:nvSpPr>
        <p:spPr bwMode="auto">
          <a:xfrm flipV="1">
            <a:off x="2366964" y="3203972"/>
            <a:ext cx="1246187" cy="266700"/>
          </a:xfrm>
          <a:prstGeom prst="rightArrow">
            <a:avLst/>
          </a:prstGeom>
          <a:solidFill>
            <a:srgbClr val="61003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Univers 47 CondensedLight"/>
            </a:endParaRPr>
          </a:p>
        </p:txBody>
      </p:sp>
      <p:grpSp>
        <p:nvGrpSpPr>
          <p:cNvPr id="5" name="Agrupar 15"/>
          <p:cNvGrpSpPr>
            <a:grpSpLocks/>
          </p:cNvGrpSpPr>
          <p:nvPr/>
        </p:nvGrpSpPr>
        <p:grpSpPr bwMode="auto">
          <a:xfrm>
            <a:off x="635000" y="3158728"/>
            <a:ext cx="1860550" cy="395288"/>
            <a:chOff x="4263049" y="2191231"/>
            <a:chExt cx="2499475" cy="794033"/>
          </a:xfrm>
        </p:grpSpPr>
        <p:sp>
          <p:nvSpPr>
            <p:cNvPr id="36" name="Rectángulo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63049" y="2191231"/>
              <a:ext cx="2499474" cy="763430"/>
            </a:xfrm>
            <a:prstGeom prst="rect">
              <a:avLst/>
            </a:prstGeom>
            <a:solidFill>
              <a:srgbClr val="60013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ángulo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263049" y="2222322"/>
              <a:ext cx="2499475" cy="762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0" rIns="15240" bIns="0" anchor="ctr"/>
            <a:lstStyle>
              <a:lvl1pPr defTabSz="10668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1pPr>
              <a:lvl2pPr marL="742950" indent="-285750" defTabSz="10668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2pPr>
              <a:lvl3pPr marL="1143000" indent="-228600" defTabSz="10668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3pPr>
              <a:lvl4pPr marL="1600200" indent="-228600" defTabSz="10668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4pPr>
              <a:lvl5pPr marL="2057400" indent="-228600" defTabSz="10668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123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altLang="es-ES" sz="2000">
                  <a:solidFill>
                    <a:srgbClr val="FFFF00"/>
                  </a:solidFill>
                  <a:latin typeface="Univers 57 Condensed" pitchFamily="123" charset="0"/>
                </a:rPr>
                <a:t>NEUROPATÍA</a:t>
              </a:r>
            </a:p>
          </p:txBody>
        </p:sp>
      </p:grpSp>
      <p:sp>
        <p:nvSpPr>
          <p:cNvPr id="38" name="Flecha derecha 30">
            <a:extLst>
              <a:ext uri="{FF2B5EF4-FFF2-40B4-BE49-F238E27FC236}"/>
            </a:extLst>
          </p:cNvPr>
          <p:cNvSpPr/>
          <p:nvPr/>
        </p:nvSpPr>
        <p:spPr bwMode="auto">
          <a:xfrm rot="10800000" flipV="1">
            <a:off x="5607050" y="3203972"/>
            <a:ext cx="1246188" cy="266700"/>
          </a:xfrm>
          <a:prstGeom prst="rightArrow">
            <a:avLst/>
          </a:prstGeom>
          <a:solidFill>
            <a:srgbClr val="61003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Univers 47 CondensedLight"/>
            </a:endParaRPr>
          </a:p>
        </p:txBody>
      </p:sp>
      <p:sp>
        <p:nvSpPr>
          <p:cNvPr id="20502" name="Rectangle 1"/>
          <p:cNvSpPr>
            <a:spLocks noChangeArrowheads="1"/>
          </p:cNvSpPr>
          <p:nvPr/>
        </p:nvSpPr>
        <p:spPr bwMode="auto">
          <a:xfrm>
            <a:off x="139700" y="4836319"/>
            <a:ext cx="9004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s-ES_tradnl" sz="1000" dirty="0"/>
              <a:t>WHO Technical Report Series. 844. Prevention of diabetes mellitus. </a:t>
            </a:r>
            <a:r>
              <a:rPr lang="en-US" altLang="es-ES_tradnl" sz="1000" dirty="0" err="1"/>
              <a:t>Ginebra</a:t>
            </a:r>
            <a:r>
              <a:rPr lang="en-US" altLang="es-ES_tradnl" sz="1000" dirty="0"/>
              <a:t>, 1994. </a:t>
            </a:r>
            <a:r>
              <a:rPr lang="en-US" altLang="es-ES_tradnl" sz="1000" dirty="0" err="1"/>
              <a:t>Disponible</a:t>
            </a:r>
            <a:r>
              <a:rPr lang="en-US" altLang="es-ES_tradnl" sz="1000" dirty="0"/>
              <a:t> en &lt;http://apps.who.int/iris/bitstream/10665/39374/1/WHO_TRS_844.pdf</a:t>
            </a:r>
            <a:r>
              <a:rPr lang="es-ES_tradnl" altLang="es-ES_tradnl" sz="1000" dirty="0"/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Rectángulo"/>
          <p:cNvSpPr>
            <a:spLocks noChangeArrowheads="1"/>
          </p:cNvSpPr>
          <p:nvPr/>
        </p:nvSpPr>
        <p:spPr bwMode="auto">
          <a:xfrm>
            <a:off x="600075" y="4637321"/>
            <a:ext cx="6972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sz="1000" dirty="0" err="1">
                <a:solidFill>
                  <a:srgbClr val="800000"/>
                </a:solidFill>
                <a:latin typeface="Univers 47 CondensedLight"/>
              </a:rPr>
              <a:t>Hingorani</a:t>
            </a:r>
            <a:r>
              <a:rPr lang="es-ES" sz="1000" dirty="0">
                <a:solidFill>
                  <a:srgbClr val="800000"/>
                </a:solidFill>
                <a:latin typeface="Univers 47 CondensedLight"/>
              </a:rPr>
              <a:t> A, J </a:t>
            </a:r>
            <a:r>
              <a:rPr lang="es-ES" sz="1000" dirty="0" err="1">
                <a:solidFill>
                  <a:srgbClr val="800000"/>
                </a:solidFill>
                <a:latin typeface="Univers 47 CondensedLight"/>
              </a:rPr>
              <a:t>Vasc</a:t>
            </a:r>
            <a:r>
              <a:rPr lang="es-ES" sz="1000" dirty="0">
                <a:solidFill>
                  <a:srgbClr val="800000"/>
                </a:solidFill>
                <a:latin typeface="Univers 47 CondensedLight"/>
              </a:rPr>
              <a:t> </a:t>
            </a:r>
            <a:r>
              <a:rPr lang="es-ES" sz="1000" dirty="0" err="1">
                <a:solidFill>
                  <a:srgbClr val="800000"/>
                </a:solidFill>
                <a:latin typeface="Univers 47 CondensedLight"/>
              </a:rPr>
              <a:t>Surg</a:t>
            </a:r>
            <a:r>
              <a:rPr lang="es-ES" sz="1000" dirty="0">
                <a:solidFill>
                  <a:srgbClr val="800000"/>
                </a:solidFill>
                <a:latin typeface="Univers 47 CondensedLight"/>
              </a:rPr>
              <a:t> 2016 </a:t>
            </a:r>
            <a:r>
              <a:rPr lang="es-ES" sz="1000" dirty="0" err="1">
                <a:solidFill>
                  <a:srgbClr val="800000"/>
                </a:solidFill>
                <a:latin typeface="Univers 47 CondensedLight"/>
              </a:rPr>
              <a:t>Feb</a:t>
            </a:r>
            <a:r>
              <a:rPr lang="es-ES" sz="1000" dirty="0">
                <a:solidFill>
                  <a:srgbClr val="800000"/>
                </a:solidFill>
                <a:latin typeface="Univers 47 CondensedLight"/>
              </a:rPr>
              <a:t>; 63 (2 </a:t>
            </a:r>
            <a:r>
              <a:rPr lang="es-ES" sz="1000" dirty="0" err="1">
                <a:solidFill>
                  <a:srgbClr val="800000"/>
                </a:solidFill>
                <a:latin typeface="Univers 47 CondensedLight"/>
              </a:rPr>
              <a:t>Suppl</a:t>
            </a:r>
            <a:r>
              <a:rPr lang="es-ES" sz="1000" dirty="0">
                <a:solidFill>
                  <a:srgbClr val="800000"/>
                </a:solidFill>
                <a:latin typeface="Univers 47 CondensedLight"/>
              </a:rPr>
              <a:t>): 3S-21S. </a:t>
            </a:r>
            <a:r>
              <a:rPr lang="es-ES" sz="1000" dirty="0" err="1">
                <a:solidFill>
                  <a:srgbClr val="800000"/>
                </a:solidFill>
                <a:latin typeface="Univers 47 CondensedLight"/>
              </a:rPr>
              <a:t>doi</a:t>
            </a:r>
            <a:r>
              <a:rPr lang="es-ES" sz="1000" dirty="0">
                <a:solidFill>
                  <a:srgbClr val="800000"/>
                </a:solidFill>
                <a:latin typeface="Univers 47 CondensedLight"/>
              </a:rPr>
              <a:t>: 10.1016/j.jvs.2015.10.003.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 l="1305" t="2380" r="84843" b="83846"/>
          <a:stretch>
            <a:fillRect/>
          </a:stretch>
        </p:blipFill>
        <p:spPr bwMode="auto">
          <a:xfrm>
            <a:off x="530225" y="583407"/>
            <a:ext cx="97155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ángulo 1"/>
          <p:cNvSpPr>
            <a:spLocks noChangeArrowheads="1"/>
          </p:cNvSpPr>
          <p:nvPr/>
        </p:nvSpPr>
        <p:spPr bwMode="auto">
          <a:xfrm>
            <a:off x="596901" y="2665810"/>
            <a:ext cx="79803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Aft>
                <a:spcPts val="3000"/>
              </a:spcAft>
            </a:pP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Anil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Hingorani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, MD; Glenn M.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LaMuraglia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, MD; Peter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Henke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, MD; Mark H.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Meissner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, MD; </a:t>
            </a:r>
            <a:br>
              <a:rPr lang="es-ES" sz="1400" dirty="0">
                <a:solidFill>
                  <a:srgbClr val="404040"/>
                </a:solidFill>
                <a:latin typeface="Univers 57 Condensed"/>
              </a:rPr>
            </a:b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Lorraine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Loretz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, DPM, MSN, NP;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Kathya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 M.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Zinszer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, DPM, MPH, FAPWCA;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Vickie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 R. Driver, DPM, MS, FACFAS; Robert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Frykberg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, DPM, MPH, MAPWCA; Teresa L.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Carman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, MD, FSVM; William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Marston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, MD; </a:t>
            </a:r>
            <a:br>
              <a:rPr lang="es-ES" sz="1400" dirty="0">
                <a:solidFill>
                  <a:srgbClr val="404040"/>
                </a:solidFill>
                <a:latin typeface="Univers 57 Condensed"/>
              </a:rPr>
            </a:b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Joseph L.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Mills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 Sr, MD and </a:t>
            </a:r>
            <a:r>
              <a:rPr lang="es-ES" sz="1400" dirty="0" err="1">
                <a:solidFill>
                  <a:srgbClr val="404040"/>
                </a:solidFill>
                <a:latin typeface="Univers 57 Condensed"/>
              </a:rPr>
              <a:t>Mohammad</a:t>
            </a:r>
            <a:r>
              <a:rPr lang="es-ES" sz="1400" dirty="0">
                <a:solidFill>
                  <a:srgbClr val="404040"/>
                </a:solidFill>
                <a:latin typeface="Univers 57 Condensed"/>
              </a:rPr>
              <a:t> Hassan Murad, MD, MPH.</a:t>
            </a:r>
          </a:p>
          <a:p>
            <a:pPr eaLnBrk="1" hangingPunct="1"/>
            <a:r>
              <a:rPr lang="es-ES" sz="1000" i="1" dirty="0">
                <a:solidFill>
                  <a:srgbClr val="404040"/>
                </a:solidFill>
                <a:latin typeface="Univers 57 Condensed"/>
              </a:rPr>
              <a:t>Brooklyn, NY; Boston and Worcester, </a:t>
            </a:r>
            <a:r>
              <a:rPr lang="es-ES" sz="1000" i="1" dirty="0" err="1">
                <a:solidFill>
                  <a:srgbClr val="404040"/>
                </a:solidFill>
                <a:latin typeface="Univers 57 Condensed"/>
              </a:rPr>
              <a:t>Mass</a:t>
            </a:r>
            <a:r>
              <a:rPr lang="es-ES" sz="1000" i="1" dirty="0">
                <a:solidFill>
                  <a:srgbClr val="404040"/>
                </a:solidFill>
                <a:latin typeface="Univers 57 Condensed"/>
              </a:rPr>
              <a:t>; Ann Arbor, MICH; Seattle, </a:t>
            </a:r>
            <a:r>
              <a:rPr lang="es-ES" sz="1000" i="1" dirty="0" err="1">
                <a:solidFill>
                  <a:srgbClr val="404040"/>
                </a:solidFill>
                <a:latin typeface="Univers 57 Condensed"/>
              </a:rPr>
              <a:t>Wash</a:t>
            </a:r>
            <a:r>
              <a:rPr lang="es-ES" sz="1000" i="1" dirty="0">
                <a:solidFill>
                  <a:srgbClr val="404040"/>
                </a:solidFill>
                <a:latin typeface="Univers 57 Condensed"/>
              </a:rPr>
              <a:t>; Danville, Pa; Providence, RI; Phoenix </a:t>
            </a:r>
            <a:r>
              <a:rPr lang="es-ES" sz="1000" i="1" dirty="0" err="1">
                <a:solidFill>
                  <a:srgbClr val="404040"/>
                </a:solidFill>
                <a:latin typeface="Univers 57 Condensed"/>
              </a:rPr>
              <a:t>Ariz</a:t>
            </a:r>
            <a:r>
              <a:rPr lang="es-ES" sz="1000" i="1" dirty="0">
                <a:solidFill>
                  <a:srgbClr val="404040"/>
                </a:solidFill>
                <a:latin typeface="Univers 57 Condensed"/>
              </a:rPr>
              <a:t>; Cleveland, Ohio; </a:t>
            </a:r>
            <a:r>
              <a:rPr lang="es-ES" sz="1000" i="1" dirty="0" err="1">
                <a:solidFill>
                  <a:srgbClr val="404040"/>
                </a:solidFill>
                <a:latin typeface="Univers 57 Condensed"/>
              </a:rPr>
              <a:t>Chapel</a:t>
            </a:r>
            <a:r>
              <a:rPr lang="es-ES" sz="1000" i="1" dirty="0">
                <a:solidFill>
                  <a:srgbClr val="404040"/>
                </a:solidFill>
                <a:latin typeface="Univers 57 Condensed"/>
              </a:rPr>
              <a:t> Hill, NC; Houston, Tex; and Rochester, </a:t>
            </a:r>
            <a:r>
              <a:rPr lang="es-ES" sz="1000" i="1" dirty="0" err="1">
                <a:solidFill>
                  <a:srgbClr val="404040"/>
                </a:solidFill>
                <a:latin typeface="Univers 57 Condensed"/>
              </a:rPr>
              <a:t>Minn</a:t>
            </a:r>
            <a:endParaRPr lang="es-ES" sz="1000" i="1" dirty="0">
              <a:solidFill>
                <a:srgbClr val="404040"/>
              </a:solidFill>
              <a:latin typeface="Univers 57 Condensed"/>
            </a:endParaRPr>
          </a:p>
        </p:txBody>
      </p:sp>
      <p:sp>
        <p:nvSpPr>
          <p:cNvPr id="28677" name="Rectángulo 2"/>
          <p:cNvSpPr>
            <a:spLocks noChangeArrowheads="1"/>
          </p:cNvSpPr>
          <p:nvPr/>
        </p:nvSpPr>
        <p:spPr bwMode="auto">
          <a:xfrm>
            <a:off x="600075" y="1006079"/>
            <a:ext cx="7839075" cy="143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eaLnBrk="1" hangingPunct="1"/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The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management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of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diabetic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foot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: a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clinical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practice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guideline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by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the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Society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for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Vascular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Surgery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in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collaboration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with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the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American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Podiatric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Medical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Association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and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the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Society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</a:t>
            </a:r>
            <a:r>
              <a:rPr lang="es-ES" sz="2000" b="1" dirty="0" err="1">
                <a:solidFill>
                  <a:srgbClr val="800000"/>
                </a:solidFill>
                <a:latin typeface="Univers 57 Condensed"/>
              </a:rPr>
              <a:t>for</a:t>
            </a:r>
            <a:r>
              <a:rPr lang="es-ES" sz="2000" b="1" dirty="0">
                <a:solidFill>
                  <a:srgbClr val="800000"/>
                </a:solidFill>
                <a:latin typeface="Univers 57 Condensed"/>
              </a:rPr>
              <a:t> Vascular Medicine</a:t>
            </a:r>
          </a:p>
        </p:txBody>
      </p:sp>
      <p:sp>
        <p:nvSpPr>
          <p:cNvPr id="6" name="13 Rectángulo">
            <a:extLst>
              <a:ext uri="{FF2B5EF4-FFF2-40B4-BE49-F238E27FC236}"/>
            </a:extLst>
          </p:cNvPr>
          <p:cNvSpPr/>
          <p:nvPr/>
        </p:nvSpPr>
        <p:spPr>
          <a:xfrm>
            <a:off x="587375" y="2568179"/>
            <a:ext cx="7848600" cy="78581"/>
          </a:xfrm>
          <a:prstGeom prst="rect">
            <a:avLst/>
          </a:prstGeom>
          <a:solidFill>
            <a:srgbClr val="AC7592">
              <a:alpha val="4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Univers 57 Condensed"/>
              <a:cs typeface="Univers 57 Condensed"/>
            </a:endParaRPr>
          </a:p>
        </p:txBody>
      </p:sp>
      <p:sp>
        <p:nvSpPr>
          <p:cNvPr id="7" name="13 Rectángulo">
            <a:extLst>
              <a:ext uri="{FF2B5EF4-FFF2-40B4-BE49-F238E27FC236}"/>
            </a:extLst>
          </p:cNvPr>
          <p:cNvSpPr/>
          <p:nvPr/>
        </p:nvSpPr>
        <p:spPr>
          <a:xfrm>
            <a:off x="600075" y="4142545"/>
            <a:ext cx="7848600" cy="78581"/>
          </a:xfrm>
          <a:prstGeom prst="rect">
            <a:avLst/>
          </a:prstGeom>
          <a:solidFill>
            <a:srgbClr val="AC7592">
              <a:alpha val="4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Univers 57 Condensed"/>
              <a:cs typeface="Univers 57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b="3426"/>
          <a:stretch>
            <a:fillRect/>
          </a:stretch>
        </p:blipFill>
        <p:spPr bwMode="auto">
          <a:xfrm>
            <a:off x="193542" y="180753"/>
            <a:ext cx="8471993" cy="47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79389" y="4816079"/>
            <a:ext cx="8269287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solidFill>
                  <a:schemeClr val="bg1"/>
                </a:solidFill>
              </a:rPr>
              <a:t>Bus SA. et al. Diabetes Metab Res Rev. 2016 Jan;32 Suppl 1:16-24.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6lkxpBREuDABj6yz9Q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8A6ii860.EZ.xkASC.g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nIQgGwv0a9Aq8N19VO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FM8S6Uw02JDZ.RQTNh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iUffENkOoj2fe4Rpr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EkpYvogUOap6RRaotyi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RCKTAG" val="MerckDocSensitivity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7GkeuHyEik_jND4jr_C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6lkxpBREuDABj6yz9QD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8A6ii860.EZ.xkASC.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nIQgGwv0a9Aq8N19VOg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FM8S6Uw02JDZ.RQTNhN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iUffENkOoj2fe4Rpr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EkpYvogUOap6RRaotyi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7GkeuHyEik_jND4jr_CQ"/>
</p:tagLst>
</file>

<file path=ppt/theme/theme1.xml><?xml version="1.0" encoding="utf-8"?>
<a:theme xmlns:a="http://schemas.openxmlformats.org/drawingml/2006/main" name="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6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7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8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7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Helvetica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CDM Title &amp; Bullets_Upper Right">
  <a:themeElements>
    <a:clrScheme name="Custom 11">
      <a:dk1>
        <a:srgbClr val="3F3F3F"/>
      </a:dk1>
      <a:lt1>
        <a:srgbClr val="FFFFFF"/>
      </a:lt1>
      <a:dk2>
        <a:srgbClr val="002395"/>
      </a:dk2>
      <a:lt2>
        <a:srgbClr val="B1B3B6"/>
      </a:lt2>
      <a:accent1>
        <a:srgbClr val="8D1B3D"/>
      </a:accent1>
      <a:accent2>
        <a:srgbClr val="EDAB00"/>
      </a:accent2>
      <a:accent3>
        <a:srgbClr val="001588"/>
      </a:accent3>
      <a:accent4>
        <a:srgbClr val="3F3F3F"/>
      </a:accent4>
      <a:accent5>
        <a:srgbClr val="C5ABAF"/>
      </a:accent5>
      <a:accent6>
        <a:srgbClr val="D49B00"/>
      </a:accent6>
      <a:hlink>
        <a:srgbClr val="85C040"/>
      </a:hlink>
      <a:folHlink>
        <a:srgbClr val="FA461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<a:prstTxWarp prst="textNoShape">
          <a:avLst/>
        </a:prstTxWarp>
        <a:spAutoFit/>
      </a:bodyPr>
      <a:lstStyle>
        <a:defPPr marL="6350" marR="0" algn="ctr" defTabSz="914400" eaLnBrk="0" latinLnBrk="0" hangingPunct="0">
          <a:lnSpc>
            <a:spcPct val="110000"/>
          </a:lnSpc>
          <a:spcBef>
            <a:spcPts val="1195"/>
          </a:spcBef>
          <a:buClr>
            <a:srgbClr val="F65D17"/>
          </a:buClr>
          <a:buSzPct val="100000"/>
          <a:tabLst/>
          <a:defRPr sz="1200" b="1" dirty="0" smtClean="0">
            <a:solidFill>
              <a:schemeClr val="bg1"/>
            </a:solidFill>
            <a:latin typeface="+mn-lt"/>
            <a:ea typeface="+mn-ea"/>
            <a:cs typeface="+mn-cs"/>
          </a:defRPr>
        </a:defPPr>
      </a:lstStyle>
    </a:spDef>
    <a:lnDef>
      <a:spPr bwMode="auto">
        <a:solidFill>
          <a:srgbClr val="5EBEBA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vert="horz" wrap="none" lIns="0" tIns="0" rIns="0" bIns="0" numCol="1" rtlCol="0" anchor="b" anchorCtr="0" compatLnSpc="1">
        <a:prstTxWarp prst="textNoShape">
          <a:avLst/>
        </a:prstTxWarp>
        <a:spAutoFit/>
      </a:bodyPr>
      <a:lstStyle>
        <a:defPPr>
          <a:defRPr sz="160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DM 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8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Helvetica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11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9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Helvetica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12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13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14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15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4.xml><?xml version="1.0" encoding="utf-8"?>
<a:theme xmlns:a="http://schemas.openxmlformats.org/drawingml/2006/main" name="1_Merck Template MBA VERSION">
  <a:themeElements>
    <a:clrScheme name="Custom 1">
      <a:dk1>
        <a:srgbClr val="000000"/>
      </a:dk1>
      <a:lt1>
        <a:srgbClr val="FFFFFF"/>
      </a:lt1>
      <a:dk2>
        <a:srgbClr val="37424A"/>
      </a:dk2>
      <a:lt2>
        <a:srgbClr val="BDBDBD"/>
      </a:lt2>
      <a:accent1>
        <a:srgbClr val="00877C"/>
      </a:accent1>
      <a:accent2>
        <a:srgbClr val="8CC7BA"/>
      </a:accent2>
      <a:accent3>
        <a:srgbClr val="D97C1E"/>
      </a:accent3>
      <a:accent4>
        <a:srgbClr val="8F8F3A"/>
      </a:accent4>
      <a:accent5>
        <a:srgbClr val="E8C90F"/>
      </a:accent5>
      <a:accent6>
        <a:srgbClr val="66203A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Merck Template MBA VERSION">
  <a:themeElements>
    <a:clrScheme name="Custom 1">
      <a:dk1>
        <a:srgbClr val="000000"/>
      </a:dk1>
      <a:lt1>
        <a:srgbClr val="FFFFFF"/>
      </a:lt1>
      <a:dk2>
        <a:srgbClr val="37424A"/>
      </a:dk2>
      <a:lt2>
        <a:srgbClr val="BDBDBD"/>
      </a:lt2>
      <a:accent1>
        <a:srgbClr val="00877C"/>
      </a:accent1>
      <a:accent2>
        <a:srgbClr val="8CC7BA"/>
      </a:accent2>
      <a:accent3>
        <a:srgbClr val="D97C1E"/>
      </a:accent3>
      <a:accent4>
        <a:srgbClr val="8F8F3A"/>
      </a:accent4>
      <a:accent5>
        <a:srgbClr val="E8C90F"/>
      </a:accent5>
      <a:accent6>
        <a:srgbClr val="66203A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6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7.xml><?xml version="1.0" encoding="utf-8"?>
<a:theme xmlns:a="http://schemas.openxmlformats.org/drawingml/2006/main" name="17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8.xml><?xml version="1.0" encoding="utf-8"?>
<a:theme xmlns:a="http://schemas.openxmlformats.org/drawingml/2006/main" name="18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9.xml><?xml version="1.0" encoding="utf-8"?>
<a:theme xmlns:a="http://schemas.openxmlformats.org/drawingml/2006/main" name="19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3_Merck Template MBA VERSION">
  <a:themeElements>
    <a:clrScheme name="Custom 1">
      <a:dk1>
        <a:srgbClr val="000000"/>
      </a:dk1>
      <a:lt1>
        <a:srgbClr val="FFFFFF"/>
      </a:lt1>
      <a:dk2>
        <a:srgbClr val="37424A"/>
      </a:dk2>
      <a:lt2>
        <a:srgbClr val="BDBDBD"/>
      </a:lt2>
      <a:accent1>
        <a:srgbClr val="00877C"/>
      </a:accent1>
      <a:accent2>
        <a:srgbClr val="8CC7BA"/>
      </a:accent2>
      <a:accent3>
        <a:srgbClr val="D97C1E"/>
      </a:accent3>
      <a:accent4>
        <a:srgbClr val="8F8F3A"/>
      </a:accent4>
      <a:accent5>
        <a:srgbClr val="E8C90F"/>
      </a:accent5>
      <a:accent6>
        <a:srgbClr val="66203A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0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32.xml><?xml version="1.0" encoding="utf-8"?>
<a:theme xmlns:a="http://schemas.openxmlformats.org/drawingml/2006/main" name="1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1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34.xml><?xml version="1.0" encoding="utf-8"?>
<a:theme xmlns:a="http://schemas.openxmlformats.org/drawingml/2006/main" name="Merck Template MBA VERSION">
  <a:themeElements>
    <a:clrScheme name="Custom 1">
      <a:dk1>
        <a:srgbClr val="000000"/>
      </a:dk1>
      <a:lt1>
        <a:srgbClr val="FFFFFF"/>
      </a:lt1>
      <a:dk2>
        <a:srgbClr val="37424A"/>
      </a:dk2>
      <a:lt2>
        <a:srgbClr val="BDBDBD"/>
      </a:lt2>
      <a:accent1>
        <a:srgbClr val="00877C"/>
      </a:accent1>
      <a:accent2>
        <a:srgbClr val="8CC7BA"/>
      </a:accent2>
      <a:accent3>
        <a:srgbClr val="D97C1E"/>
      </a:accent3>
      <a:accent4>
        <a:srgbClr val="8F8F3A"/>
      </a:accent4>
      <a:accent5>
        <a:srgbClr val="E8C90F"/>
      </a:accent5>
      <a:accent6>
        <a:srgbClr val="66203A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4_Merck Template MBA VERSION">
  <a:themeElements>
    <a:clrScheme name="Custom 1">
      <a:dk1>
        <a:srgbClr val="000000"/>
      </a:dk1>
      <a:lt1>
        <a:srgbClr val="FFFFFF"/>
      </a:lt1>
      <a:dk2>
        <a:srgbClr val="37424A"/>
      </a:dk2>
      <a:lt2>
        <a:srgbClr val="BDBDBD"/>
      </a:lt2>
      <a:accent1>
        <a:srgbClr val="00877C"/>
      </a:accent1>
      <a:accent2>
        <a:srgbClr val="8CC7BA"/>
      </a:accent2>
      <a:accent3>
        <a:srgbClr val="D97C1E"/>
      </a:accent3>
      <a:accent4>
        <a:srgbClr val="8F8F3A"/>
      </a:accent4>
      <a:accent5>
        <a:srgbClr val="E8C90F"/>
      </a:accent5>
      <a:accent6>
        <a:srgbClr val="66203A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20000"/>
            <a:lumOff val="80000"/>
          </a:schemeClr>
        </a:solidFill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2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37.xml><?xml version="1.0" encoding="utf-8"?>
<a:theme xmlns:a="http://schemas.openxmlformats.org/drawingml/2006/main" name="23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38.xml><?xml version="1.0" encoding="utf-8"?>
<a:theme xmlns:a="http://schemas.openxmlformats.org/drawingml/2006/main" name="24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39.xml><?xml version="1.0" encoding="utf-8"?>
<a:theme xmlns:a="http://schemas.openxmlformats.org/drawingml/2006/main" name="3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40.xml><?xml version="1.0" encoding="utf-8"?>
<a:theme xmlns:a="http://schemas.openxmlformats.org/drawingml/2006/main" name="25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41.xml><?xml version="1.0" encoding="utf-8"?>
<a:theme xmlns:a="http://schemas.openxmlformats.org/drawingml/2006/main" name="26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42.xml><?xml version="1.0" encoding="utf-8"?>
<a:theme xmlns:a="http://schemas.openxmlformats.org/drawingml/2006/main" name="27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4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3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5_PRESENTATIONLOAD">
  <a:themeElements>
    <a:clrScheme name="Benutzerdefiniert 2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>
            <a:rot lat="0" lon="0" rev="7500000"/>
          </a:lightRig>
        </a:scene3d>
        <a:sp3d/>
      </a:spPr>
      <a:bodyPr lIns="45720" rIns="45720" spcCol="1270" anchor="ctr"/>
      <a:lstStyle>
        <a:defPPr defTabSz="533400">
          <a:lnSpc>
            <a:spcPct val="90000"/>
          </a:lnSpc>
          <a:spcAft>
            <a:spcPct val="35000"/>
          </a:spcAft>
          <a:defRPr sz="1200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  <a:cs typeface="Univers 67 CondensedBold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id_classification_euconfidential" value=""/>
  <element uid="cefbaa69-3bfa-4b56-8d22-6839cb7b06d0" value=""/>
</sisl>
</file>

<file path=customXml/itemProps1.xml><?xml version="1.0" encoding="utf-8"?>
<ds:datastoreItem xmlns:ds="http://schemas.openxmlformats.org/officeDocument/2006/customXml" ds:itemID="{89685A0A-5C75-4C30-9F05-734EA882590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25465</TotalTime>
  <Words>3106</Words>
  <Application>Microsoft Office PowerPoint</Application>
  <PresentationFormat>Presentación en pantalla (16:9)</PresentationFormat>
  <Paragraphs>489</Paragraphs>
  <Slides>39</Slides>
  <Notes>39</Notes>
  <HiddenSlides>0</HiddenSlides>
  <MMClips>0</MMClips>
  <ScaleCrop>false</ScaleCrop>
  <HeadingPairs>
    <vt:vector size="8" baseType="variant">
      <vt:variant>
        <vt:lpstr>Fuentes usadas</vt:lpstr>
      </vt:variant>
      <vt:variant>
        <vt:i4>25</vt:i4>
      </vt:variant>
      <vt:variant>
        <vt:lpstr>Tema</vt:lpstr>
      </vt:variant>
      <vt:variant>
        <vt:i4>45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110" baseType="lpstr">
      <vt:lpstr>Arial</vt:lpstr>
      <vt:lpstr>Calibri</vt:lpstr>
      <vt:lpstr>Verdana</vt:lpstr>
      <vt:lpstr>ＭＳ Ｐゴシック</vt:lpstr>
      <vt:lpstr>Univers 67 Condensed</vt:lpstr>
      <vt:lpstr>Univers 47 CondensedLight</vt:lpstr>
      <vt:lpstr>ヒラギノ角ゴ Pro W3</vt:lpstr>
      <vt:lpstr>Univers 57 Condensed</vt:lpstr>
      <vt:lpstr>Arial Black</vt:lpstr>
      <vt:lpstr>Wingdings</vt:lpstr>
      <vt:lpstr>Times New Roman</vt:lpstr>
      <vt:lpstr>Symbol</vt:lpstr>
      <vt:lpstr>Tahoma</vt:lpstr>
      <vt:lpstr> Arial</vt:lpstr>
      <vt:lpstr>Arial Narrow</vt:lpstr>
      <vt:lpstr>Comic Sans MS</vt:lpstr>
      <vt:lpstr>Calibri Light</vt:lpstr>
      <vt:lpstr>Helvetica</vt:lpstr>
      <vt:lpstr>Futura Light</vt:lpstr>
      <vt:lpstr>ヒラギノ角ゴ ProN W3</vt:lpstr>
      <vt:lpstr>Tw Cen MT</vt:lpstr>
      <vt:lpstr>Univers 67 CondensedBold</vt:lpstr>
      <vt:lpstr>Bebas Neue</vt:lpstr>
      <vt:lpstr>Univers 47 Condensed Light</vt:lpstr>
      <vt:lpstr>Corbel</vt:lpstr>
      <vt:lpstr>PRESENTATIONLOAD</vt:lpstr>
      <vt:lpstr>1_PRESENTATIONLOAD</vt:lpstr>
      <vt:lpstr>32_Diseño personalizado</vt:lpstr>
      <vt:lpstr>3_PRESENTATIONLOAD</vt:lpstr>
      <vt:lpstr>2_PRESENTATIONLOAD</vt:lpstr>
      <vt:lpstr>33_Diseño personalizado</vt:lpstr>
      <vt:lpstr>34_Diseño personalizado</vt:lpstr>
      <vt:lpstr>4_PRESENTATIONLOAD</vt:lpstr>
      <vt:lpstr>5_PRESENTATIONLOAD</vt:lpstr>
      <vt:lpstr>6_PRESENTATIONLOAD</vt:lpstr>
      <vt:lpstr>7_PRESENTATIONLOAD</vt:lpstr>
      <vt:lpstr>8_PRESENTATIONLOAD</vt:lpstr>
      <vt:lpstr>7_Custom Design</vt:lpstr>
      <vt:lpstr>18_CDM Title &amp; Bullets_Upper Right</vt:lpstr>
      <vt:lpstr>9_PRESENTATIONLOAD</vt:lpstr>
      <vt:lpstr>8_Custom Design</vt:lpstr>
      <vt:lpstr>10_PRESENTATIONLOAD</vt:lpstr>
      <vt:lpstr>11_PRESENTATIONLOAD</vt:lpstr>
      <vt:lpstr>9_Custom Design</vt:lpstr>
      <vt:lpstr>12_PRESENTATIONLOAD</vt:lpstr>
      <vt:lpstr>13_PRESENTATIONLOAD</vt:lpstr>
      <vt:lpstr>14_PRESENTATIONLOAD</vt:lpstr>
      <vt:lpstr>15_PRESENTATIONLOAD</vt:lpstr>
      <vt:lpstr>1_Merck Template MBA VERSION</vt:lpstr>
      <vt:lpstr>2_Merck Template MBA VERSION</vt:lpstr>
      <vt:lpstr>16_PRESENTATIONLOAD</vt:lpstr>
      <vt:lpstr>17_PRESENTATIONLOAD</vt:lpstr>
      <vt:lpstr>18_PRESENTATIONLOAD</vt:lpstr>
      <vt:lpstr>19_PRESENTATIONLOAD</vt:lpstr>
      <vt:lpstr>3_Merck Template MBA VERSION</vt:lpstr>
      <vt:lpstr>20_PRESENTATIONLOAD</vt:lpstr>
      <vt:lpstr>12_Diseño personalizado</vt:lpstr>
      <vt:lpstr>21_PRESENTATIONLOAD</vt:lpstr>
      <vt:lpstr>Merck Template MBA VERSION</vt:lpstr>
      <vt:lpstr>4_Merck Template MBA VERSION</vt:lpstr>
      <vt:lpstr>22_PRESENTATIONLOAD</vt:lpstr>
      <vt:lpstr>23_PRESENTATIONLOAD</vt:lpstr>
      <vt:lpstr>24_PRESENTATIONLOAD</vt:lpstr>
      <vt:lpstr>35_Diseño personalizado</vt:lpstr>
      <vt:lpstr>25_PRESENTATIONLOAD</vt:lpstr>
      <vt:lpstr>26_PRESENTATIONLOAD</vt:lpstr>
      <vt:lpstr>27_PRESENTATIONLOAD</vt:lpstr>
      <vt:lpstr>Tema de Office</vt:lpstr>
      <vt:lpstr>2_Tema de Office</vt:lpstr>
      <vt:lpstr>1_Tema de Office</vt:lpstr>
      <vt:lpstr>think-cell Slide</vt:lpstr>
      <vt:lpstr>Diapositiva 1</vt:lpstr>
      <vt:lpstr>Diapositiva 2</vt:lpstr>
      <vt:lpstr>Diapositiva 3</vt:lpstr>
      <vt:lpstr>Diapositiva 4</vt:lpstr>
      <vt:lpstr>Diapositiva 5</vt:lpstr>
      <vt:lpstr>Diapositiva 6</vt:lpstr>
      <vt:lpstr>¿Qué es el PIE DIABÉTICO? (OMS 1995)</vt:lpstr>
      <vt:lpstr>Diapositiva 8</vt:lpstr>
      <vt:lpstr>Diapositiva 9</vt:lpstr>
      <vt:lpstr>Abordaje de complicaciones</vt:lpstr>
      <vt:lpstr>Cinco elementos “clave” en el manejo del pie diabético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Exploración de la neuropatía</vt:lpstr>
      <vt:lpstr> Exploración con monofilamento: técnica</vt:lpstr>
      <vt:lpstr>Diapositiva 20</vt:lpstr>
      <vt:lpstr> Exploración con diapasón</vt:lpstr>
      <vt:lpstr>Diapositiva 22</vt:lpstr>
      <vt:lpstr>Exploración Vascular</vt:lpstr>
      <vt:lpstr>Diapositiva 24</vt:lpstr>
      <vt:lpstr>Cálculo del ITB</vt:lpstr>
      <vt:lpstr>Diapositiva 26</vt:lpstr>
      <vt:lpstr> 3. Educación sobre el cuidado del pie al paciente, familia y cuidadores  </vt:lpstr>
      <vt:lpstr> 4. Valoración del calzado 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Company>PresentationLoad.com</Company>
  <LinksUpToDate>false</LinksUpToDate>
  <SharedDoc>false</SharedDoc>
  <HyperlinkBase>www.presentationload.com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D1791_Five-Forces-Analysis</dc:title>
  <dc:creator>PresentationLoad</dc:creator>
  <cp:keywords>PowerPoint Templates</cp:keywords>
  <dc:description>Professional PowerPoint templates for download</dc:description>
  <cp:lastModifiedBy>Sara Artola Menéndez</cp:lastModifiedBy>
  <cp:revision>2582</cp:revision>
  <cp:lastPrinted>2017-02-22T15:11:06Z</cp:lastPrinted>
  <dcterms:created xsi:type="dcterms:W3CDTF">2010-05-21T10:35:54Z</dcterms:created>
  <dcterms:modified xsi:type="dcterms:W3CDTF">2018-04-23T22:05:10Z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73887ef3-c38b-4dcc-bc69-aff858bf25a3</vt:lpwstr>
  </property>
  <property fmtid="{D5CDD505-2E9C-101B-9397-08002B2CF9AE}" pid="3" name="bjSaver">
    <vt:lpwstr>+0Wh5kt5PRexQI64xxrcUam3mnIXZPOD</vt:lpwstr>
  </property>
  <property fmtid="{D5CDD505-2E9C-101B-9397-08002B2CF9AE}" pid="4" name="_NewReviewCycle">
    <vt:lpwstr/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6" name="bjDocumentLabelXML-0">
    <vt:lpwstr>nternal/label"&gt;&lt;element uid="id_classification_euconfidential" value="" /&gt;&lt;element uid="cefbaa69-3bfa-4b56-8d22-6839cb7b06d0" value="" /&gt;&lt;/sisl&gt;</vt:lpwstr>
  </property>
  <property fmtid="{D5CDD505-2E9C-101B-9397-08002B2CF9AE}" pid="7" name="bjDocumentSecurityLabel">
    <vt:lpwstr>Proprietary</vt:lpwstr>
  </property>
  <property fmtid="{D5CDD505-2E9C-101B-9397-08002B2CF9AE}" pid="8" name="MerckMetadataExchange">
    <vt:lpwstr>!$MRK@Proprietary-Footer-Left</vt:lpwstr>
  </property>
</Properties>
</file>